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3"/>
  </p:notesMasterIdLst>
  <p:sldIdLst>
    <p:sldId id="256" r:id="rId2"/>
    <p:sldId id="257" r:id="rId3"/>
    <p:sldId id="258" r:id="rId4"/>
    <p:sldId id="259" r:id="rId5"/>
    <p:sldId id="260" r:id="rId6"/>
    <p:sldId id="291" r:id="rId7"/>
    <p:sldId id="292" r:id="rId8"/>
    <p:sldId id="293" r:id="rId9"/>
    <p:sldId id="261" r:id="rId10"/>
    <p:sldId id="262" r:id="rId11"/>
    <p:sldId id="263" r:id="rId12"/>
    <p:sldId id="264" r:id="rId13"/>
    <p:sldId id="294" r:id="rId14"/>
    <p:sldId id="295" r:id="rId15"/>
    <p:sldId id="265" r:id="rId16"/>
    <p:sldId id="296" r:id="rId17"/>
    <p:sldId id="297" r:id="rId18"/>
    <p:sldId id="298" r:id="rId19"/>
    <p:sldId id="299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300" r:id="rId28"/>
    <p:sldId id="302" r:id="rId29"/>
    <p:sldId id="336" r:id="rId30"/>
    <p:sldId id="337" r:id="rId31"/>
    <p:sldId id="338" r:id="rId32"/>
    <p:sldId id="339" r:id="rId33"/>
    <p:sldId id="340" r:id="rId34"/>
    <p:sldId id="341" r:id="rId35"/>
    <p:sldId id="342" r:id="rId36"/>
    <p:sldId id="345" r:id="rId37"/>
    <p:sldId id="380" r:id="rId38"/>
    <p:sldId id="382" r:id="rId39"/>
    <p:sldId id="344" r:id="rId40"/>
    <p:sldId id="381" r:id="rId41"/>
    <p:sldId id="379" r:id="rId42"/>
    <p:sldId id="346" r:id="rId43"/>
    <p:sldId id="347" r:id="rId44"/>
    <p:sldId id="371" r:id="rId45"/>
    <p:sldId id="372" r:id="rId46"/>
    <p:sldId id="348" r:id="rId47"/>
    <p:sldId id="349" r:id="rId48"/>
    <p:sldId id="350" r:id="rId49"/>
    <p:sldId id="351" r:id="rId50"/>
    <p:sldId id="352" r:id="rId51"/>
    <p:sldId id="353" r:id="rId52"/>
    <p:sldId id="354" r:id="rId53"/>
    <p:sldId id="355" r:id="rId54"/>
    <p:sldId id="356" r:id="rId55"/>
    <p:sldId id="359" r:id="rId56"/>
    <p:sldId id="360" r:id="rId57"/>
    <p:sldId id="361" r:id="rId58"/>
    <p:sldId id="362" r:id="rId59"/>
    <p:sldId id="365" r:id="rId60"/>
    <p:sldId id="366" r:id="rId61"/>
    <p:sldId id="357" r:id="rId6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78B2CF1-C75D-4F7E-A100-BD5A6AD9CF12}">
  <a:tblStyle styleId="{178B2CF1-C75D-4F7E-A100-BD5A6AD9CF1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70359D5-66E4-4F31-8F93-66B10F3B2B4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0" autoAdjust="0"/>
    <p:restoredTop sz="88153" autoAdjust="0"/>
  </p:normalViewPr>
  <p:slideViewPr>
    <p:cSldViewPr snapToGrid="0">
      <p:cViewPr varScale="1">
        <p:scale>
          <a:sx n="134" d="100"/>
          <a:sy n="134" d="100"/>
        </p:scale>
        <p:origin x="930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a92400b42d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a92400b42d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6155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a92400b42d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a92400b42d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a92400b42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a92400b42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a92400b42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a92400b42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a92400b42d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a92400b42d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a92400b42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a92400b42d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a92400b42d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a92400b42d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a92400b42d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a92400b42d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a92400b42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a92400b42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100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a91e49a6e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a91e49a6e6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a92400b42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a92400b42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08000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a93c521b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a93c521b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904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a93c521bf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a93c521bf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90383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a93c521bf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a93c521bf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64968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a93c521bf0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a93c521bf0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74487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a93c521bf0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a93c521bf0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48281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a93c521bf0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a93c521bf0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39867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a93c521bf0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a93c521bf0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07455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a9efdf9baa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a9efdf9baa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0354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a9efdf9baa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a9efdf9baa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9734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a91e49a6e6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a91e49a6e6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a93c521bf0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a93c521bf0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93579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a93c521bf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a93c521bf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51681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a93c521bf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a93c521bf0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21061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a93c521bf0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a93c521bf0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62550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a93c521bf0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a93c521bf0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205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a93c521bf0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a93c521bf0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62152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a93c521bf0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a93c521bf0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39507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a93c521bf0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a93c521bf0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41940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a93c521bf0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a93c521bf0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57990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a93c521bf0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a93c521bf0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1151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a91e49a6e6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a91e49a6e6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a9efdf9ba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a9efdf9baa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50641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a9efdf9baa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a9efdf9baa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05837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a9efdf9ba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a9efdf9baa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38008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a9efdf9baa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a9efdf9baa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56104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a9efdf9ba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a9efdf9baa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91682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a9efdf9ba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a9efdf9ba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9522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a92400b42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a92400b42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a92400b42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a92400b42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a92400b42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a92400b42d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a92400b42d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a92400b42d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a92400b42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a92400b42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api/seller/orders/me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專案名稱: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全端電商平台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成員: Eric, Vincent, Stone, Barry, Alex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0" y="0"/>
            <a:ext cx="318687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/>
              <a:t>商城首頁</a:t>
            </a:r>
            <a:endParaRPr sz="3800" b="1" dirty="0"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174903" y="57270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/>
            <a:r>
              <a:rPr lang="en" dirty="0" smtClean="0">
                <a:solidFill>
                  <a:schemeClr val="tx1"/>
                </a:solidFill>
              </a:rPr>
              <a:t>登入成功後進入</a:t>
            </a:r>
            <a:r>
              <a:rPr lang="en" dirty="0">
                <a:solidFill>
                  <a:schemeClr val="tx1"/>
                </a:solidFill>
              </a:rPr>
              <a:t>”商城首頁</a:t>
            </a:r>
            <a:r>
              <a:rPr lang="en" dirty="0" smtClean="0">
                <a:solidFill>
                  <a:schemeClr val="tx1"/>
                </a:solidFill>
              </a:rPr>
              <a:t>”</a:t>
            </a:r>
            <a:r>
              <a:rPr lang="zh-TW" altLang="en-US" dirty="0">
                <a:solidFill>
                  <a:schemeClr val="tx1"/>
                </a:solidFill>
              </a:rPr>
              <a:t>瀏覽或篩選上架</a:t>
            </a:r>
            <a:r>
              <a:rPr lang="zh-TW" altLang="en-US" dirty="0" smtClean="0">
                <a:solidFill>
                  <a:schemeClr val="tx1"/>
                </a:solidFill>
              </a:rPr>
              <a:t>商品</a:t>
            </a:r>
            <a:endParaRPr lang="en-US" altLang="zh-TW" dirty="0">
              <a:solidFill>
                <a:schemeClr val="tx1"/>
              </a:solidFill>
            </a:endParaRPr>
          </a:p>
          <a:p>
            <a:pPr marL="285750" indent="-285750"/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idx="2"/>
          </p:nvPr>
        </p:nvSpPr>
        <p:spPr>
          <a:xfrm>
            <a:off x="4730420" y="572700"/>
            <a:ext cx="3999900" cy="3416400"/>
          </a:xfrm>
        </p:spPr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</a:rPr>
              <a:t>商品詳情頁查看庫存與真實顧客</a:t>
            </a:r>
            <a:r>
              <a:rPr lang="zh-TW" altLang="en-US" dirty="0" smtClean="0">
                <a:solidFill>
                  <a:schemeClr val="tx1"/>
                </a:solidFill>
              </a:rPr>
              <a:t>評價</a:t>
            </a:r>
            <a:endParaRPr lang="en-US" altLang="zh-TW" dirty="0" smtClean="0">
              <a:solidFill>
                <a:schemeClr val="tx1"/>
              </a:solidFill>
            </a:endParaRPr>
          </a:p>
          <a:p>
            <a:r>
              <a:rPr lang="zh-TW" altLang="en-US" dirty="0">
                <a:solidFill>
                  <a:schemeClr val="tx1"/>
                </a:solidFill>
              </a:rPr>
              <a:t>選擇</a:t>
            </a:r>
            <a:r>
              <a:rPr lang="zh-TW" altLang="en-US" dirty="0" smtClean="0">
                <a:solidFill>
                  <a:schemeClr val="tx1"/>
                </a:solidFill>
              </a:rPr>
              <a:t>數量，按下</a:t>
            </a:r>
            <a:r>
              <a:rPr lang="en-US" altLang="zh-TW" dirty="0" smtClean="0">
                <a:solidFill>
                  <a:schemeClr val="tx1"/>
                </a:solidFill>
              </a:rPr>
              <a:t>[</a:t>
            </a:r>
            <a:r>
              <a:rPr lang="zh-TW" altLang="en-US" dirty="0" smtClean="0">
                <a:solidFill>
                  <a:schemeClr val="tx1"/>
                </a:solidFill>
              </a:rPr>
              <a:t>加入購物車</a:t>
            </a:r>
            <a:r>
              <a:rPr lang="en-US" altLang="zh-TW" dirty="0" smtClean="0">
                <a:solidFill>
                  <a:schemeClr val="tx1"/>
                </a:solidFill>
              </a:rPr>
              <a:t>]</a:t>
            </a:r>
            <a:r>
              <a:rPr lang="zh-TW" altLang="en-US" dirty="0" smtClean="0">
                <a:solidFill>
                  <a:schemeClr val="tx1"/>
                </a:solidFill>
              </a:rPr>
              <a:t>，就可以將商品放入購物車了</a:t>
            </a:r>
            <a:endParaRPr lang="en-US" altLang="zh-TW" dirty="0">
              <a:solidFill>
                <a:schemeClr val="tx1"/>
              </a:solidFill>
            </a:endParaRPr>
          </a:p>
          <a:p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80" y="1152475"/>
            <a:ext cx="3583545" cy="273481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4" y="1457775"/>
            <a:ext cx="3020592" cy="32616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119544" y="16016"/>
            <a:ext cx="181527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管理購物車</a:t>
            </a:r>
            <a:endParaRPr b="1" dirty="0"/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119544" y="588716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/>
            <a:r>
              <a:rPr lang="en" dirty="0">
                <a:solidFill>
                  <a:schemeClr val="tx1"/>
                </a:solidFill>
              </a:rPr>
              <a:t>點選「購物車」</a:t>
            </a:r>
            <a:r>
              <a:rPr lang="en" dirty="0">
                <a:solidFill>
                  <a:schemeClr val="tx1"/>
                </a:solidFill>
              </a:rPr>
              <a:t>進入購物車畫面</a:t>
            </a:r>
            <a:endParaRPr dirty="0">
              <a:solidFill>
                <a:schemeClr val="tx1"/>
              </a:solidFill>
            </a:endParaRPr>
          </a:p>
          <a:p>
            <a:pPr marL="285750" indent="-285750">
              <a:spcBef>
                <a:spcPts val="1200"/>
              </a:spcBef>
            </a:pPr>
            <a:r>
              <a:rPr lang="zh-TW" altLang="en-US" dirty="0">
                <a:solidFill>
                  <a:schemeClr val="tx1"/>
                </a:solidFill>
              </a:rPr>
              <a:t>檢視</a:t>
            </a:r>
            <a:r>
              <a:rPr lang="en" dirty="0" smtClean="0">
                <a:solidFill>
                  <a:schemeClr val="tx1"/>
                </a:solidFill>
              </a:rPr>
              <a:t>已經加入的商品清單</a:t>
            </a:r>
            <a:endParaRPr dirty="0">
              <a:solidFill>
                <a:schemeClr val="tx1"/>
              </a:solidFill>
            </a:endParaRPr>
          </a:p>
          <a:p>
            <a:pPr marL="285750" indent="-285750">
              <a:spcBef>
                <a:spcPts val="1200"/>
              </a:spcBef>
            </a:pPr>
            <a:r>
              <a:rPr lang="en" dirty="0" smtClean="0">
                <a:solidFill>
                  <a:schemeClr val="tx1"/>
                </a:solidFill>
              </a:rPr>
              <a:t>可以刪除購物車中的商品</a:t>
            </a:r>
            <a:endParaRPr dirty="0">
              <a:solidFill>
                <a:schemeClr val="tx1"/>
              </a:solidFill>
            </a:endParaRPr>
          </a:p>
          <a:p>
            <a:pPr marL="285750" indent="-285750">
              <a:spcBef>
                <a:spcPts val="1200"/>
              </a:spcBef>
              <a:spcAft>
                <a:spcPts val="1200"/>
              </a:spcAft>
            </a:pPr>
            <a:r>
              <a:rPr lang="zh-TW" altLang="en-US" dirty="0" smtClean="0">
                <a:solidFill>
                  <a:schemeClr val="tx1"/>
                </a:solidFill>
              </a:rPr>
              <a:t>顯示錢包餘額跟</a:t>
            </a:r>
            <a:r>
              <a:rPr lang="en" dirty="0" smtClean="0">
                <a:solidFill>
                  <a:schemeClr val="tx1"/>
                </a:solidFill>
              </a:rPr>
              <a:t>總金額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337" y="1350793"/>
            <a:ext cx="5682297" cy="33591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0" y="54086"/>
            <a:ext cx="104002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 smtClean="0"/>
              <a:t>結帳</a:t>
            </a:r>
            <a:endParaRPr b="1" dirty="0"/>
          </a:p>
        </p:txBody>
      </p:sp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195943" y="652826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/>
            <a:r>
              <a:rPr lang="en" dirty="0" smtClean="0">
                <a:solidFill>
                  <a:schemeClr val="tx1"/>
                </a:solidFill>
              </a:rPr>
              <a:t>點選</a:t>
            </a:r>
            <a:r>
              <a:rPr lang="en-US" altLang="zh-TW" dirty="0" smtClean="0">
                <a:solidFill>
                  <a:schemeClr val="tx1"/>
                </a:solidFill>
              </a:rPr>
              <a:t>[</a:t>
            </a:r>
            <a:r>
              <a:rPr lang="zh-TW" altLang="en-US" dirty="0" smtClean="0">
                <a:solidFill>
                  <a:schemeClr val="tx1"/>
                </a:solidFill>
              </a:rPr>
              <a:t>錢包</a:t>
            </a:r>
            <a:r>
              <a:rPr lang="en" dirty="0" smtClean="0">
                <a:solidFill>
                  <a:schemeClr val="tx1"/>
                </a:solidFill>
              </a:rPr>
              <a:t>結帳</a:t>
            </a:r>
            <a:r>
              <a:rPr lang="en-US" altLang="zh-TW" dirty="0" smtClean="0">
                <a:solidFill>
                  <a:schemeClr val="tx1"/>
                </a:solidFill>
              </a:rPr>
              <a:t>]</a:t>
            </a:r>
            <a:r>
              <a:rPr lang="en" dirty="0" smtClean="0">
                <a:solidFill>
                  <a:schemeClr val="tx1"/>
                </a:solidFill>
              </a:rPr>
              <a:t>按鈕後</a:t>
            </a:r>
            <a:r>
              <a:rPr lang="zh-TW" altLang="en-US" dirty="0" smtClean="0">
                <a:solidFill>
                  <a:schemeClr val="tx1"/>
                </a:solidFill>
              </a:rPr>
              <a:t>，</a:t>
            </a:r>
            <a:r>
              <a:rPr lang="en" dirty="0" smtClean="0">
                <a:solidFill>
                  <a:schemeClr val="tx1"/>
                </a:solidFill>
              </a:rPr>
              <a:t>會從錢包餘額中扣款</a:t>
            </a:r>
          </a:p>
          <a:p>
            <a:pPr marL="285750" lvl="0" indent="-285750"/>
            <a:r>
              <a:rPr lang="zh-TW" altLang="en-US" dirty="0" smtClean="0">
                <a:solidFill>
                  <a:schemeClr val="tx1"/>
                </a:solidFill>
              </a:rPr>
              <a:t>餘額不足或是</a:t>
            </a:r>
            <a:r>
              <a:rPr lang="en" altLang="zh-TW" dirty="0" smtClean="0">
                <a:solidFill>
                  <a:schemeClr val="tx1"/>
                </a:solidFill>
              </a:rPr>
              <a:t>點選</a:t>
            </a:r>
            <a:r>
              <a:rPr lang="en-US" altLang="zh-TW" dirty="0" smtClean="0">
                <a:solidFill>
                  <a:schemeClr val="tx1"/>
                </a:solidFill>
              </a:rPr>
              <a:t>[</a:t>
            </a:r>
            <a:r>
              <a:rPr lang="zh-TW" altLang="en-US" dirty="0" smtClean="0">
                <a:solidFill>
                  <a:schemeClr val="tx1"/>
                </a:solidFill>
              </a:rPr>
              <a:t>儲值</a:t>
            </a:r>
            <a:r>
              <a:rPr lang="en-US" altLang="zh-TW" dirty="0" smtClean="0">
                <a:solidFill>
                  <a:schemeClr val="tx1"/>
                </a:solidFill>
              </a:rPr>
              <a:t>]</a:t>
            </a:r>
            <a:r>
              <a:rPr lang="zh-TW" altLang="en-US" dirty="0" smtClean="0">
                <a:solidFill>
                  <a:schemeClr val="tx1"/>
                </a:solidFill>
              </a:rPr>
              <a:t>，則會跳出儲值視窗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文字版面配置區 1"/>
          <p:cNvSpPr>
            <a:spLocks noGrp="1"/>
          </p:cNvSpPr>
          <p:nvPr>
            <p:ph type="body" idx="2"/>
          </p:nvPr>
        </p:nvSpPr>
        <p:spPr>
          <a:xfrm>
            <a:off x="4633617" y="652826"/>
            <a:ext cx="3999900" cy="3416400"/>
          </a:xfrm>
        </p:spPr>
        <p:txBody>
          <a:bodyPr/>
          <a:lstStyle/>
          <a:p>
            <a:pPr lvl="0"/>
            <a:r>
              <a:rPr lang="en" altLang="zh-TW" dirty="0">
                <a:solidFill>
                  <a:schemeClr val="tx1"/>
                </a:solidFill>
              </a:rPr>
              <a:t>點選</a:t>
            </a:r>
            <a:r>
              <a:rPr lang="en-US" altLang="zh-TW" dirty="0" smtClean="0">
                <a:solidFill>
                  <a:schemeClr val="tx1"/>
                </a:solidFill>
              </a:rPr>
              <a:t>[</a:t>
            </a:r>
            <a:r>
              <a:rPr lang="zh-TW" altLang="en-US" dirty="0" smtClean="0">
                <a:solidFill>
                  <a:schemeClr val="tx1"/>
                </a:solidFill>
              </a:rPr>
              <a:t>綠界支付</a:t>
            </a:r>
            <a:r>
              <a:rPr lang="en-US" altLang="zh-TW" dirty="0" smtClean="0">
                <a:solidFill>
                  <a:schemeClr val="tx1"/>
                </a:solidFill>
              </a:rPr>
              <a:t>]</a:t>
            </a:r>
            <a:r>
              <a:rPr lang="en" altLang="zh-TW" dirty="0">
                <a:solidFill>
                  <a:schemeClr val="tx1"/>
                </a:solidFill>
              </a:rPr>
              <a:t>按鈕後</a:t>
            </a:r>
            <a:r>
              <a:rPr lang="zh-TW" altLang="en-US" dirty="0">
                <a:solidFill>
                  <a:schemeClr val="tx1"/>
                </a:solidFill>
              </a:rPr>
              <a:t>，</a:t>
            </a:r>
            <a:r>
              <a:rPr lang="en" altLang="zh-TW" dirty="0" smtClean="0">
                <a:solidFill>
                  <a:schemeClr val="tx1"/>
                </a:solidFill>
              </a:rPr>
              <a:t>會</a:t>
            </a:r>
            <a:r>
              <a:rPr lang="zh-TW" altLang="en-US" dirty="0" smtClean="0">
                <a:solidFill>
                  <a:schemeClr val="tx1"/>
                </a:solidFill>
              </a:rPr>
              <a:t>前往綠界網站進行交易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89" y="1502237"/>
            <a:ext cx="3351764" cy="236201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157" y="1307252"/>
            <a:ext cx="3656820" cy="312070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6169" y="173356"/>
            <a:ext cx="1517100" cy="572700"/>
          </a:xfrm>
        </p:spPr>
        <p:txBody>
          <a:bodyPr>
            <a:normAutofit fontScale="90000"/>
          </a:bodyPr>
          <a:lstStyle/>
          <a:p>
            <a:r>
              <a:rPr lang="zh-TW" altLang="en-US" b="1" dirty="0" smtClean="0"/>
              <a:t>建立訂單</a:t>
            </a:r>
            <a:endParaRPr lang="zh-TW" altLang="en-US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12146" y="973571"/>
            <a:ext cx="3999900" cy="3416400"/>
          </a:xfrm>
        </p:spPr>
        <p:txBody>
          <a:bodyPr>
            <a:normAutofit/>
          </a:bodyPr>
          <a:lstStyle/>
          <a:p>
            <a:pPr marL="285750" indent="-285750" algn="ctr">
              <a:buSzPts val="1800"/>
            </a:pPr>
            <a:r>
              <a:rPr lang="zh-TW" altLang="en-US" sz="1800" dirty="0">
                <a:solidFill>
                  <a:schemeClr val="tx1"/>
                </a:solidFill>
              </a:rPr>
              <a:t>結帳完成</a:t>
            </a:r>
            <a:r>
              <a:rPr lang="zh-TW" altLang="en-US" sz="1800" dirty="0">
                <a:solidFill>
                  <a:schemeClr val="tx1"/>
                </a:solidFill>
              </a:rPr>
              <a:t>後建立訂單</a:t>
            </a:r>
            <a:endParaRPr lang="en-US" altLang="zh-TW" sz="1800" dirty="0">
              <a:solidFill>
                <a:schemeClr val="tx1"/>
              </a:solidFill>
            </a:endParaRPr>
          </a:p>
        </p:txBody>
      </p:sp>
      <p:sp>
        <p:nvSpPr>
          <p:cNvPr id="5" name="文字版面配置區 4"/>
          <p:cNvSpPr>
            <a:spLocks noGrp="1"/>
          </p:cNvSpPr>
          <p:nvPr>
            <p:ph type="body" idx="2"/>
          </p:nvPr>
        </p:nvSpPr>
        <p:spPr>
          <a:xfrm>
            <a:off x="4010764" y="902478"/>
            <a:ext cx="5055430" cy="3416400"/>
          </a:xfrm>
        </p:spPr>
        <p:txBody>
          <a:bodyPr/>
          <a:lstStyle/>
          <a:p>
            <a:pPr marL="285750" indent="-285750" algn="ctr">
              <a:buSzPts val="1800"/>
            </a:pPr>
            <a:r>
              <a:rPr lang="zh-TW" altLang="en-US" sz="1800" dirty="0">
                <a:solidFill>
                  <a:schemeClr val="tx1"/>
                </a:solidFill>
              </a:rPr>
              <a:t>資料庫新增交易紀錄</a:t>
            </a:r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328" y="1571467"/>
            <a:ext cx="4151137" cy="191494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46" y="1701186"/>
            <a:ext cx="3833073" cy="119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72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73161" y="93842"/>
            <a:ext cx="1649622" cy="572700"/>
          </a:xfrm>
        </p:spPr>
        <p:txBody>
          <a:bodyPr>
            <a:normAutofit fontScale="90000"/>
          </a:bodyPr>
          <a:lstStyle/>
          <a:p>
            <a:r>
              <a:rPr lang="zh-TW" altLang="en-US" b="1" dirty="0" smtClean="0"/>
              <a:t>商品評價</a:t>
            </a:r>
            <a:endParaRPr lang="zh-TW" altLang="en-US" b="1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3683830" cy="3416400"/>
          </a:xfrm>
        </p:spPr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</a:rPr>
              <a:t>對已完成的訂單項目撰寫</a:t>
            </a:r>
            <a:r>
              <a:rPr lang="zh-TW" altLang="en-US" dirty="0" smtClean="0">
                <a:solidFill>
                  <a:schemeClr val="tx1"/>
                </a:solidFill>
              </a:rPr>
              <a:t>評價</a:t>
            </a:r>
            <a:endParaRPr lang="en-US" altLang="zh-TW" dirty="0" smtClean="0">
              <a:solidFill>
                <a:schemeClr val="tx1"/>
              </a:solidFill>
            </a:endParaRPr>
          </a:p>
          <a:p>
            <a:r>
              <a:rPr lang="zh-TW" altLang="en-US" dirty="0">
                <a:solidFill>
                  <a:schemeClr val="tx1"/>
                </a:solidFill>
              </a:rPr>
              <a:t>確保是已經交易過的</a:t>
            </a:r>
            <a:r>
              <a:rPr lang="zh-TW" altLang="en-US" dirty="0" smtClean="0">
                <a:solidFill>
                  <a:schemeClr val="tx1"/>
                </a:solidFill>
              </a:rPr>
              <a:t>使用者才能評價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896" y="1305339"/>
            <a:ext cx="3467585" cy="283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59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xfrm>
            <a:off x="151820" y="113721"/>
            <a:ext cx="215983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查詢歷史訂單</a:t>
            </a:r>
            <a:endParaRPr b="1" dirty="0"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311700" y="801293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ctr">
              <a:buSzPts val="1800"/>
            </a:pPr>
            <a:r>
              <a:rPr lang="en" sz="1800" dirty="0">
                <a:solidFill>
                  <a:schemeClr val="tx1"/>
                </a:solidFill>
              </a:rPr>
              <a:t>點選「我的訂單</a:t>
            </a:r>
            <a:r>
              <a:rPr lang="en" sz="1800" dirty="0">
                <a:solidFill>
                  <a:schemeClr val="tx1"/>
                </a:solidFill>
              </a:rPr>
              <a:t>」會列出</a:t>
            </a:r>
            <a:r>
              <a:rPr lang="zh-TW" altLang="en-US" sz="1800" dirty="0">
                <a:solidFill>
                  <a:schemeClr val="tx1"/>
                </a:solidFill>
              </a:rPr>
              <a:t>使用者的</a:t>
            </a:r>
            <a:r>
              <a:rPr lang="en" sz="1800" dirty="0">
                <a:solidFill>
                  <a:schemeClr val="tx1"/>
                </a:solidFill>
              </a:rPr>
              <a:t>歷史訂單</a:t>
            </a:r>
            <a:endParaRPr sz="18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" name="文字版面配置區 1"/>
          <p:cNvSpPr>
            <a:spLocks noGrp="1"/>
          </p:cNvSpPr>
          <p:nvPr>
            <p:ph type="body" idx="2"/>
          </p:nvPr>
        </p:nvSpPr>
        <p:spPr>
          <a:xfrm>
            <a:off x="4735192" y="801293"/>
            <a:ext cx="4194313" cy="3416400"/>
          </a:xfrm>
        </p:spPr>
        <p:txBody>
          <a:bodyPr/>
          <a:lstStyle/>
          <a:p>
            <a:pPr marL="285750" lvl="0" indent="-285750" algn="ctr">
              <a:buSzPts val="1800"/>
            </a:pPr>
            <a:r>
              <a:rPr lang="zh-TW" altLang="en-US" sz="1800" dirty="0">
                <a:solidFill>
                  <a:schemeClr val="tx1"/>
                </a:solidFill>
              </a:rPr>
              <a:t>點擊訂單旁的「查看詳情」按鈕，可以展開該筆訂單內的所有商品內容</a:t>
            </a:r>
          </a:p>
          <a:p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21" y="1708172"/>
            <a:ext cx="3756657" cy="250952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193" y="1801425"/>
            <a:ext cx="4194313" cy="293601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1464091" cy="572700"/>
          </a:xfrm>
        </p:spPr>
        <p:txBody>
          <a:bodyPr>
            <a:normAutofit fontScale="90000"/>
          </a:bodyPr>
          <a:lstStyle/>
          <a:p>
            <a:r>
              <a:rPr lang="zh-TW" altLang="en-US" b="1" dirty="0" smtClean="0"/>
              <a:t>賣家商店</a:t>
            </a:r>
            <a:endParaRPr lang="zh-TW" altLang="en-US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262680" y="572700"/>
            <a:ext cx="1604059" cy="563682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上</a:t>
            </a:r>
            <a:r>
              <a:rPr lang="zh-TW" altLang="en-US" dirty="0" smtClean="0">
                <a:solidFill>
                  <a:schemeClr val="tx1"/>
                </a:solidFill>
              </a:rPr>
              <a:t>架商品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98" y="1259194"/>
            <a:ext cx="3755624" cy="375161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241" y="1259194"/>
            <a:ext cx="2648736" cy="3696960"/>
          </a:xfrm>
          <a:prstGeom prst="rect">
            <a:avLst/>
          </a:prstGeom>
        </p:spPr>
      </p:pic>
      <p:sp>
        <p:nvSpPr>
          <p:cNvPr id="6" name="文字版面配置區 2"/>
          <p:cNvSpPr txBox="1">
            <a:spLocks/>
          </p:cNvSpPr>
          <p:nvPr/>
        </p:nvSpPr>
        <p:spPr>
          <a:xfrm>
            <a:off x="5157424" y="572700"/>
            <a:ext cx="3160370" cy="563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dirty="0">
                <a:solidFill>
                  <a:schemeClr val="tx1"/>
                </a:solidFill>
              </a:rPr>
              <a:t>點選</a:t>
            </a:r>
            <a:r>
              <a:rPr lang="zh-TW" altLang="en-US" dirty="0" smtClean="0">
                <a:solidFill>
                  <a:schemeClr val="tx1"/>
                </a:solidFill>
              </a:rPr>
              <a:t>商品進行修改或下架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765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1570109" cy="572700"/>
          </a:xfrm>
        </p:spPr>
        <p:txBody>
          <a:bodyPr>
            <a:normAutofit fontScale="90000"/>
          </a:bodyPr>
          <a:lstStyle/>
          <a:p>
            <a:r>
              <a:rPr lang="zh-TW" altLang="en-US" b="1" dirty="0" smtClean="0"/>
              <a:t>帳戶管理</a:t>
            </a:r>
            <a:endParaRPr lang="zh-TW" altLang="en-US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3710335" cy="2213577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/>
                </a:solidFill>
              </a:rPr>
              <a:t>設定提款銀行帳戶（支援格式驗證</a:t>
            </a:r>
            <a:r>
              <a:rPr lang="zh-TW" altLang="en-US" dirty="0" smtClean="0">
                <a:solidFill>
                  <a:schemeClr val="tx1"/>
                </a:solidFill>
              </a:rPr>
              <a:t>）</a:t>
            </a:r>
            <a:endParaRPr lang="zh-TW" altLang="en-US" dirty="0">
              <a:solidFill>
                <a:schemeClr val="tx1"/>
              </a:solidFill>
            </a:endParaRPr>
          </a:p>
          <a:p>
            <a:r>
              <a:rPr lang="zh-TW" altLang="en-US" dirty="0">
                <a:solidFill>
                  <a:schemeClr val="tx1"/>
                </a:solidFill>
              </a:rPr>
              <a:t>檢視銷售收入餘額並申請提款 </a:t>
            </a:r>
            <a:r>
              <a:rPr lang="en-US" altLang="zh-TW" dirty="0">
                <a:solidFill>
                  <a:schemeClr val="tx1"/>
                </a:solidFill>
              </a:rPr>
              <a:t>(withdraw</a:t>
            </a:r>
            <a:r>
              <a:rPr lang="en-US" altLang="zh-TW" dirty="0" smtClean="0">
                <a:solidFill>
                  <a:schemeClr val="tx1"/>
                </a:solidFill>
              </a:rPr>
              <a:t>)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856" y="238539"/>
            <a:ext cx="4950156" cy="431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64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2179709" cy="572700"/>
          </a:xfrm>
        </p:spPr>
        <p:txBody>
          <a:bodyPr>
            <a:normAutofit fontScale="90000"/>
          </a:bodyPr>
          <a:lstStyle/>
          <a:p>
            <a:r>
              <a:rPr lang="zh-TW" altLang="en-US" b="1" dirty="0" smtClean="0"/>
              <a:t>賣家訂單</a:t>
            </a:r>
            <a:r>
              <a:rPr lang="zh-TW" altLang="en-US" b="1" dirty="0"/>
              <a:t>紀錄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" y="1152475"/>
            <a:ext cx="3639512" cy="1464829"/>
          </a:xfrm>
        </p:spPr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</a:rPr>
              <a:t>檢視所有收到的訂單</a:t>
            </a:r>
            <a:r>
              <a:rPr lang="zh-TW" altLang="en-US" dirty="0" smtClean="0">
                <a:solidFill>
                  <a:schemeClr val="tx1"/>
                </a:solidFill>
              </a:rPr>
              <a:t>與對應買家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513" y="645338"/>
            <a:ext cx="4782244" cy="424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02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1543604" cy="572700"/>
          </a:xfrm>
        </p:spPr>
        <p:txBody>
          <a:bodyPr>
            <a:normAutofit fontScale="90000"/>
          </a:bodyPr>
          <a:lstStyle/>
          <a:p>
            <a:r>
              <a:rPr lang="zh-TW" altLang="en-US" b="1" dirty="0" smtClean="0"/>
              <a:t>評價紀錄</a:t>
            </a:r>
            <a:endParaRPr lang="zh-TW" altLang="en-US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37596" y="880806"/>
            <a:ext cx="3200126" cy="523925"/>
          </a:xfrm>
        </p:spPr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</a:rPr>
              <a:t>查看商品收到的評價內容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262" y="231476"/>
            <a:ext cx="4684642" cy="464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856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大綱</a:t>
            </a:r>
            <a:endParaRPr b="1"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1.專案介紹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2.使用案例（Use Case）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3.系統功能說明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4.資料庫模型圖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5.前端程式架構說明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6.後端程式架構說明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213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資料庫模型圖</a:t>
            </a:r>
            <a:endParaRPr b="1" dirty="0"/>
          </a:p>
        </p:txBody>
      </p:sp>
      <p:pic>
        <p:nvPicPr>
          <p:cNvPr id="115" name="Google Shape;1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0650" y="0"/>
            <a:ext cx="508463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資料庫模型圖說明 </a:t>
            </a:r>
            <a:r>
              <a:rPr lang="en" sz="2750" dirty="0"/>
              <a:t>- </a:t>
            </a:r>
            <a:r>
              <a:rPr lang="en" sz="2750" dirty="0">
                <a:highlight>
                  <a:schemeClr val="lt1"/>
                </a:highlight>
              </a:rPr>
              <a:t>使用者 &amp; 認證 (User &amp; Auth)</a:t>
            </a:r>
            <a:endParaRPr sz="2750" dirty="0"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/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</a:rPr>
              <a:t>users: </a:t>
            </a:r>
            <a:r>
              <a:rPr lang="zh-TW" altLang="en-US" sz="2000" dirty="0">
                <a:solidFill>
                  <a:schemeClr val="dk1"/>
                </a:solidFill>
                <a:highlight>
                  <a:schemeClr val="lt1"/>
                </a:highlight>
              </a:rPr>
              <a:t>核心使用者表。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</a:rPr>
              <a:t>role </a:t>
            </a:r>
            <a:r>
              <a:rPr lang="zh-TW" altLang="en-US" sz="2000" dirty="0">
                <a:solidFill>
                  <a:schemeClr val="dk1"/>
                </a:solidFill>
                <a:highlight>
                  <a:schemeClr val="lt1"/>
                </a:highlight>
              </a:rPr>
              <a:t>欄位區分 </a:t>
            </a:r>
            <a:r>
              <a:rPr lang="en-US" altLang="zh-TW" sz="2000" dirty="0" smtClean="0">
                <a:solidFill>
                  <a:schemeClr val="dk1"/>
                </a:solidFill>
                <a:highlight>
                  <a:schemeClr val="lt1"/>
                </a:highlight>
              </a:rPr>
              <a:t>‘</a:t>
            </a:r>
            <a:r>
              <a:rPr lang="en-US" sz="2000" dirty="0" smtClean="0">
                <a:solidFill>
                  <a:schemeClr val="dk1"/>
                </a:solidFill>
                <a:highlight>
                  <a:schemeClr val="lt1"/>
                </a:highlight>
              </a:rPr>
              <a:t>BUYER’ 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</a:rPr>
              <a:t>/ </a:t>
            </a:r>
            <a:r>
              <a:rPr lang="en-US" sz="2000" dirty="0" smtClean="0">
                <a:solidFill>
                  <a:schemeClr val="dk1"/>
                </a:solidFill>
                <a:highlight>
                  <a:schemeClr val="lt1"/>
                </a:highlight>
              </a:rPr>
              <a:t>‘SELLER’ 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</a:rPr>
              <a:t>/ </a:t>
            </a:r>
            <a:r>
              <a:rPr lang="en-US" sz="2000" dirty="0" smtClean="0">
                <a:solidFill>
                  <a:schemeClr val="dk1"/>
                </a:solidFill>
                <a:highlight>
                  <a:schemeClr val="lt1"/>
                </a:highlight>
              </a:rPr>
              <a:t>‘ADMIN’</a:t>
            </a:r>
            <a:r>
              <a:rPr lang="zh-TW" altLang="en-US" sz="2000" dirty="0" smtClean="0">
                <a:solidFill>
                  <a:schemeClr val="dk1"/>
                </a:solidFill>
                <a:highlight>
                  <a:schemeClr val="lt1"/>
                </a:highlight>
              </a:rPr>
              <a:t>，</a:t>
            </a:r>
            <a:r>
              <a:rPr lang="en-US" altLang="zh-TW" sz="2000" dirty="0" smtClean="0">
                <a:solidFill>
                  <a:schemeClr val="dk1"/>
                </a:solidFill>
                <a:highlight>
                  <a:schemeClr val="lt1"/>
                </a:highlight>
              </a:rPr>
              <a:t>	</a:t>
            </a:r>
            <a:r>
              <a:rPr lang="en-US" sz="2000" dirty="0" err="1" smtClean="0">
                <a:solidFill>
                  <a:schemeClr val="dk1"/>
                </a:solidFill>
                <a:highlight>
                  <a:schemeClr val="lt1"/>
                </a:highlight>
              </a:rPr>
              <a:t>admin_code</a:t>
            </a:r>
            <a:r>
              <a:rPr lang="en-US" sz="2000" dirty="0" smtClean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zh-TW" altLang="en-US" sz="2000" dirty="0">
                <a:solidFill>
                  <a:schemeClr val="dk1"/>
                </a:solidFill>
                <a:highlight>
                  <a:schemeClr val="lt1"/>
                </a:highlight>
              </a:rPr>
              <a:t>欄位專門用於管理員登入。</a:t>
            </a:r>
          </a:p>
          <a:p>
            <a:pPr marL="342900"/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</a:rPr>
              <a:t>password_reset_tokens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</a:rPr>
              <a:t>: </a:t>
            </a:r>
            <a:r>
              <a:rPr lang="zh-TW" altLang="en-US" sz="2000" dirty="0">
                <a:solidFill>
                  <a:schemeClr val="dk1"/>
                </a:solidFill>
                <a:highlight>
                  <a:schemeClr val="lt1"/>
                </a:highlight>
              </a:rPr>
              <a:t>存放忘記密碼的一次性 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</a:rPr>
              <a:t>Token，</a:t>
            </a:r>
            <a:r>
              <a:rPr lang="zh-TW" altLang="en-US" sz="2000" dirty="0">
                <a:solidFill>
                  <a:schemeClr val="dk1"/>
                </a:solidFill>
                <a:highlight>
                  <a:schemeClr val="lt1"/>
                </a:highlight>
              </a:rPr>
              <a:t>設定有效期限</a:t>
            </a:r>
            <a:r>
              <a:rPr lang="zh-TW" altLang="en-US" sz="2000" dirty="0" smtClean="0">
                <a:solidFill>
                  <a:schemeClr val="dk1"/>
                </a:solidFill>
                <a:highlight>
                  <a:schemeClr val="lt1"/>
                </a:highlight>
              </a:rPr>
              <a:t>，</a:t>
            </a:r>
            <a:r>
              <a:rPr lang="en-US" altLang="zh-TW" sz="2000" dirty="0" smtClean="0">
                <a:solidFill>
                  <a:schemeClr val="dk1"/>
                </a:solidFill>
                <a:highlight>
                  <a:schemeClr val="lt1"/>
                </a:highlight>
              </a:rPr>
              <a:t>	</a:t>
            </a:r>
            <a:r>
              <a:rPr lang="zh-TW" altLang="en-US" sz="2000" dirty="0" smtClean="0">
                <a:solidFill>
                  <a:schemeClr val="dk1"/>
                </a:solidFill>
                <a:highlight>
                  <a:schemeClr val="lt1"/>
                </a:highlight>
              </a:rPr>
              <a:t>關聯 </a:t>
            </a: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</a:rPr>
              <a:t>user_id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</a:rPr>
              <a:t>。</a:t>
            </a:r>
            <a:endParaRPr sz="2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highlight>
                  <a:schemeClr val="lt1"/>
                </a:highlight>
              </a:rPr>
              <a:t>商品 &amp; 分類 (Product &amp; Catalog)</a:t>
            </a:r>
            <a:endParaRPr sz="2500">
              <a:highlight>
                <a:schemeClr val="lt1"/>
              </a:highlight>
            </a:endParaRPr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/>
            <a:r>
              <a:rPr lang="en" sz="2000" dirty="0">
                <a:solidFill>
                  <a:schemeClr val="dk1"/>
                </a:solidFill>
                <a:highlight>
                  <a:schemeClr val="lt1"/>
                </a:highlight>
              </a:rPr>
              <a:t>categories: 商品分類表 parent_category_id 欄位（關聯自己）</a:t>
            </a:r>
            <a:r>
              <a:rPr lang="en" sz="2000" dirty="0" smtClean="0">
                <a:solidFill>
                  <a:schemeClr val="dk1"/>
                </a:solidFill>
                <a:highlight>
                  <a:schemeClr val="lt1"/>
                </a:highlight>
              </a:rPr>
              <a:t>用於實現樹	狀分類結構</a:t>
            </a:r>
            <a:endParaRPr sz="20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342900">
              <a:spcBef>
                <a:spcPts val="1200"/>
              </a:spcBef>
            </a:pPr>
            <a:r>
              <a:rPr lang="en" sz="2000" dirty="0">
                <a:solidFill>
                  <a:schemeClr val="dk1"/>
                </a:solidFill>
                <a:highlight>
                  <a:schemeClr val="lt1"/>
                </a:highlight>
              </a:rPr>
              <a:t>products: 商品主表 關聯 seller_id (賣家) 和 category_id (分類)</a:t>
            </a:r>
            <a:endParaRPr sz="20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342900">
              <a:spcBef>
                <a:spcPts val="1200"/>
              </a:spcBef>
            </a:pPr>
            <a:r>
              <a:rPr lang="en" sz="2000" dirty="0">
                <a:solidFill>
                  <a:schemeClr val="dk1"/>
                </a:solidFill>
                <a:highlight>
                  <a:schemeClr val="lt1"/>
                </a:highlight>
              </a:rPr>
              <a:t>product_ratings: 商品評價表  它不直接關聯 products，而是關聯 </a:t>
            </a:r>
            <a:r>
              <a:rPr lang="en" sz="2000" dirty="0" smtClean="0">
                <a:solidFill>
                  <a:schemeClr val="dk1"/>
                </a:solidFill>
                <a:highlight>
                  <a:schemeClr val="lt1"/>
                </a:highlight>
              </a:rPr>
              <a:t>	order_item_id </a:t>
            </a:r>
            <a:r>
              <a:rPr lang="en" sz="2000" dirty="0">
                <a:solidFill>
                  <a:schemeClr val="dk1"/>
                </a:solidFill>
                <a:highlight>
                  <a:schemeClr val="lt1"/>
                </a:highlight>
              </a:rPr>
              <a:t>以確保只有已購買的買家才能評價。</a:t>
            </a:r>
            <a:endParaRPr sz="20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en" sz="2750">
                <a:highlight>
                  <a:schemeClr val="lt1"/>
                </a:highlight>
              </a:rPr>
              <a:t>購物車 &amp; 訂單 (Cart &amp; Order)</a:t>
            </a:r>
            <a:endParaRPr sz="2750"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/>
            <a:r>
              <a:rPr lang="en" sz="2000" dirty="0">
                <a:solidFill>
                  <a:schemeClr val="dk1"/>
                </a:solidFill>
                <a:highlight>
                  <a:schemeClr val="lt1"/>
                </a:highlight>
              </a:rPr>
              <a:t>orders: 訂單主表 包含 buyer_id 和 seller_id 用於實現「</a:t>
            </a:r>
            <a:r>
              <a:rPr lang="en" sz="2000" b="1" dirty="0">
                <a:solidFill>
                  <a:schemeClr val="dk1"/>
                </a:solidFill>
                <a:highlight>
                  <a:schemeClr val="lt1"/>
                </a:highlight>
              </a:rPr>
              <a:t>多賣家拆單</a:t>
            </a:r>
            <a:r>
              <a:rPr lang="en" sz="2000" dirty="0">
                <a:solidFill>
                  <a:schemeClr val="dk1"/>
                </a:solidFill>
                <a:highlight>
                  <a:schemeClr val="lt1"/>
                </a:highlight>
              </a:rPr>
              <a:t>」</a:t>
            </a:r>
            <a:endParaRPr sz="20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342900"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en" sz="2000" dirty="0">
                <a:solidFill>
                  <a:schemeClr val="dk1"/>
                </a:solidFill>
                <a:highlight>
                  <a:schemeClr val="lt1"/>
                </a:highlight>
              </a:rPr>
              <a:t>order_items: 訂單項目表 這是訂單成立時的「商品快照」 儲存了當時的 price_per_unit (單價快照) 確保歷史價格不會變動</a:t>
            </a:r>
            <a:endParaRPr sz="20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342900">
              <a:spcBef>
                <a:spcPts val="1200"/>
              </a:spcBef>
            </a:pPr>
            <a:r>
              <a:rPr lang="en" sz="2000" dirty="0">
                <a:solidFill>
                  <a:schemeClr val="dk1"/>
                </a:solidFill>
                <a:highlight>
                  <a:schemeClr val="lt1"/>
                </a:highlight>
              </a:rPr>
              <a:t>carts: 購物車主表 每個買家 (user_id) 擁有一個購物車 (一對一)</a:t>
            </a:r>
            <a:endParaRPr sz="20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342900">
              <a:spcBef>
                <a:spcPts val="1200"/>
              </a:spcBef>
            </a:pPr>
            <a:r>
              <a:rPr lang="en" sz="2000" dirty="0">
                <a:solidFill>
                  <a:schemeClr val="dk1"/>
                </a:solidFill>
                <a:highlight>
                  <a:schemeClr val="lt1"/>
                </a:highlight>
              </a:rPr>
              <a:t>cart_items: 購物車項目表 存放當前在購物車中的商品 (product_id) 和數量</a:t>
            </a:r>
            <a:endParaRPr sz="20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200" dirty="0">
              <a:solidFill>
                <a:srgbClr val="F0F6FC"/>
              </a:solidFill>
              <a:highlight>
                <a:srgbClr val="0D1117"/>
              </a:highlight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lang="en" sz="2500">
                <a:highlight>
                  <a:schemeClr val="lt1"/>
                </a:highlight>
              </a:rPr>
              <a:t>金流 &amp; 帳戶 (Wallet &amp; Finance)</a:t>
            </a:r>
            <a:endParaRPr sz="2500">
              <a:highlight>
                <a:schemeClr val="lt1"/>
              </a:highlight>
            </a:endParaRPr>
          </a:p>
        </p:txBody>
      </p:sp>
      <p:sp>
        <p:nvSpPr>
          <p:cNvPr id="139" name="Google Shape;139;p27"/>
          <p:cNvSpPr txBox="1">
            <a:spLocks noGrp="1"/>
          </p:cNvSpPr>
          <p:nvPr>
            <p:ph type="body" idx="1"/>
          </p:nvPr>
        </p:nvSpPr>
        <p:spPr>
          <a:xfrm>
            <a:off x="53009" y="1152475"/>
            <a:ext cx="909099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/>
            <a:r>
              <a:rPr lang="en" sz="2000" dirty="0">
                <a:solidFill>
                  <a:schemeClr val="dk1"/>
                </a:solidFill>
                <a:highlight>
                  <a:schemeClr val="lt1"/>
                </a:highlight>
              </a:rPr>
              <a:t>wallets: 電子錢包 每個 user_id (無論買家或賣家) 都有一個錢包 (一對一) </a:t>
            </a:r>
            <a:r>
              <a:rPr lang="en" sz="2000" dirty="0" smtClean="0">
                <a:solidFill>
                  <a:schemeClr val="dk1"/>
                </a:solidFill>
                <a:highlight>
                  <a:schemeClr val="lt1"/>
                </a:highlight>
              </a:rPr>
              <a:t>	用於儲存 </a:t>
            </a:r>
            <a:r>
              <a:rPr lang="en" sz="2000" dirty="0">
                <a:solidFill>
                  <a:schemeClr val="dk1"/>
                </a:solidFill>
                <a:highlight>
                  <a:schemeClr val="lt1"/>
                </a:highlight>
              </a:rPr>
              <a:t>balance (餘額)</a:t>
            </a:r>
            <a:endParaRPr sz="20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342900">
              <a:spcBef>
                <a:spcPts val="1200"/>
              </a:spcBef>
            </a:pPr>
            <a:r>
              <a:rPr lang="en" sz="2000" dirty="0">
                <a:solidFill>
                  <a:schemeClr val="dk1"/>
                </a:solidFill>
                <a:highlight>
                  <a:schemeClr val="lt1"/>
                </a:highlight>
              </a:rPr>
              <a:t>wallet_transactions: 錢包交易紀錄 wallets 的流水帳 記錄 TOPUP </a:t>
            </a:r>
            <a:r>
              <a:rPr lang="en" sz="2000" dirty="0" smtClean="0">
                <a:solidFill>
                  <a:schemeClr val="dk1"/>
                </a:solidFill>
                <a:highlight>
                  <a:schemeClr val="lt1"/>
                </a:highlight>
              </a:rPr>
              <a:t>	PAYMENT </a:t>
            </a:r>
            <a:r>
              <a:rPr lang="en" sz="2000" dirty="0">
                <a:solidFill>
                  <a:schemeClr val="dk1"/>
                </a:solidFill>
                <a:highlight>
                  <a:schemeClr val="lt1"/>
                </a:highlight>
              </a:rPr>
              <a:t>(支付)  WITHDRAWAL (提款) 等所有變動</a:t>
            </a:r>
            <a:endParaRPr sz="20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342900">
              <a:spcBef>
                <a:spcPts val="1200"/>
              </a:spcBef>
            </a:pPr>
            <a:r>
              <a:rPr lang="en" sz="2000" dirty="0">
                <a:solidFill>
                  <a:schemeClr val="dk1"/>
                </a:solidFill>
                <a:highlight>
                  <a:schemeClr val="lt1"/>
                </a:highlight>
              </a:rPr>
              <a:t>bank_accounts: 賣家銀行帳戶 user_id (賣家) 用於提款的銀行資料 (一對一)</a:t>
            </a:r>
            <a:endParaRPr sz="20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>
            <a:spLocks noGrp="1"/>
          </p:cNvSpPr>
          <p:nvPr>
            <p:ph type="title"/>
          </p:nvPr>
        </p:nvSpPr>
        <p:spPr>
          <a:xfrm>
            <a:off x="152674" y="186608"/>
            <a:ext cx="196104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前端程式</a:t>
            </a:r>
            <a:endParaRPr b="1"/>
          </a:p>
        </p:txBody>
      </p:sp>
      <p:sp>
        <p:nvSpPr>
          <p:cNvPr id="145" name="Google Shape;145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1. 登入功能：驗證用戶輸入的帳號密碼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2. 商品資料展示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3. 加入購物車功能：點擊產品按鈕後，將商品加入購物車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4. 送出訂單功能：計算總金額並送出訂單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5. 買家儲值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6. 買家評論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7. 後台報表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0" y="0"/>
            <a:ext cx="28555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API 呼叫流程整理</a:t>
            </a:r>
            <a:endParaRPr dirty="0"/>
          </a:p>
        </p:txBody>
      </p:sp>
      <p:graphicFrame>
        <p:nvGraphicFramePr>
          <p:cNvPr id="151" name="Google Shape;151;p29"/>
          <p:cNvGraphicFramePr/>
          <p:nvPr>
            <p:extLst>
              <p:ext uri="{D42A27DB-BD31-4B8C-83A1-F6EECF244321}">
                <p14:modId xmlns:p14="http://schemas.microsoft.com/office/powerpoint/2010/main" val="1971936848"/>
              </p:ext>
            </p:extLst>
          </p:nvPr>
        </p:nvGraphicFramePr>
        <p:xfrm>
          <a:off x="2749516" y="0"/>
          <a:ext cx="6173028" cy="5048712"/>
        </p:xfrm>
        <a:graphic>
          <a:graphicData uri="http://schemas.openxmlformats.org/drawingml/2006/table">
            <a:tbl>
              <a:tblPr>
                <a:solidFill>
                  <a:srgbClr val="0D1117"/>
                </a:solidFill>
                <a:tableStyleId>{178B2CF1-C75D-4F7E-A100-BD5A6AD9CF12}</a:tableStyleId>
              </a:tblPr>
              <a:tblGrid>
                <a:gridCol w="18638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77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1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969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 b="1" dirty="0">
                          <a:solidFill>
                            <a:srgbClr val="F0F6FC"/>
                          </a:solidFill>
                          <a:highlight>
                            <a:srgbClr val="0D1117"/>
                          </a:highlight>
                        </a:rPr>
                        <a:t>路徑</a:t>
                      </a:r>
                      <a:endParaRPr sz="1200" b="1" dirty="0">
                        <a:solidFill>
                          <a:srgbClr val="F0F6FC"/>
                        </a:solidFill>
                        <a:highlight>
                          <a:srgbClr val="0D1117"/>
                        </a:highlight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 b="1" dirty="0">
                          <a:solidFill>
                            <a:srgbClr val="F0F6FC"/>
                          </a:solidFill>
                          <a:highlight>
                            <a:srgbClr val="0D1117"/>
                          </a:highlight>
                        </a:rPr>
                        <a:t>控制器</a:t>
                      </a:r>
                      <a:endParaRPr sz="1200" b="1" dirty="0">
                        <a:solidFill>
                          <a:srgbClr val="F0F6FC"/>
                        </a:solidFill>
                        <a:highlight>
                          <a:srgbClr val="0D1117"/>
                        </a:highlight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 b="1">
                          <a:solidFill>
                            <a:srgbClr val="F0F6FC"/>
                          </a:solidFill>
                          <a:highlight>
                            <a:srgbClr val="0D1117"/>
                          </a:highlight>
                        </a:rPr>
                        <a:t>目的</a:t>
                      </a:r>
                      <a:endParaRPr sz="1200" b="1">
                        <a:solidFill>
                          <a:srgbClr val="F0F6FC"/>
                        </a:solidFill>
                        <a:highlight>
                          <a:srgbClr val="0D1117"/>
                        </a:highlight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419"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/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api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/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auth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/**</a:t>
                      </a: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AuthController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100">
                          <a:solidFill>
                            <a:schemeClr val="bg1"/>
                          </a:solidFill>
                          <a:effectLst/>
                        </a:rPr>
                        <a:t>處理登入、註冊、驗證碼與 </a:t>
                      </a:r>
                      <a:r>
                        <a:rPr lang="en-US" altLang="zh-TW" sz="1100">
                          <a:solidFill>
                            <a:schemeClr val="bg1"/>
                          </a:solidFill>
                          <a:effectLst/>
                        </a:rPr>
                        <a:t>Token </a:t>
                      </a:r>
                      <a:r>
                        <a:rPr lang="zh-TW" altLang="en-US" sz="1100">
                          <a:solidFill>
                            <a:schemeClr val="bg1"/>
                          </a:solidFill>
                          <a:effectLst/>
                        </a:rPr>
                        <a:t>發放</a:t>
                      </a: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5078"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/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api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/public/**</a:t>
                      </a: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PublicProductController</a:t>
                      </a: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100">
                          <a:solidFill>
                            <a:schemeClr val="bg1"/>
                          </a:solidFill>
                          <a:effectLst/>
                        </a:rPr>
                        <a:t>公開的商品檢索與評價查詢</a:t>
                      </a: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078"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/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api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/profile/me</a:t>
                      </a: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ProfileController</a:t>
                      </a: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10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zh-TW" altLang="en-US" sz="1100">
                          <a:solidFill>
                            <a:schemeClr val="bg1"/>
                          </a:solidFill>
                          <a:effectLst/>
                        </a:rPr>
                        <a:t>需登入</a:t>
                      </a:r>
                      <a:r>
                        <a:rPr lang="en-US" altLang="zh-TW" sz="1100">
                          <a:solidFill>
                            <a:schemeClr val="bg1"/>
                          </a:solidFill>
                          <a:effectLst/>
                        </a:rPr>
                        <a:t>) </a:t>
                      </a:r>
                      <a:r>
                        <a:rPr lang="zh-TW" altLang="en-US" sz="1100">
                          <a:solidFill>
                            <a:schemeClr val="bg1"/>
                          </a:solidFill>
                          <a:effectLst/>
                        </a:rPr>
                        <a:t>個人資料管理</a:t>
                      </a: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3216"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/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api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/wallet/**</a:t>
                      </a: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WalletController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10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zh-TW" altLang="en-US" sz="1100">
                          <a:solidFill>
                            <a:schemeClr val="bg1"/>
                          </a:solidFill>
                          <a:effectLst/>
                        </a:rPr>
                        <a:t>需登入</a:t>
                      </a:r>
                      <a:r>
                        <a:rPr lang="en-US" altLang="zh-TW" sz="1100">
                          <a:solidFill>
                            <a:schemeClr val="bg1"/>
                          </a:solidFill>
                          <a:effectLst/>
                        </a:rPr>
                        <a:t>) </a:t>
                      </a:r>
                      <a:r>
                        <a:rPr lang="zh-TW" altLang="en-US" sz="1100">
                          <a:solidFill>
                            <a:schemeClr val="bg1"/>
                          </a:solidFill>
                          <a:effectLst/>
                        </a:rPr>
                        <a:t>錢包餘額查詢、儲值與提款</a:t>
                      </a: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078"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/api/cart/**</a:t>
                      </a: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CartController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1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zh-TW" altLang="en-US" sz="1100" dirty="0">
                          <a:solidFill>
                            <a:schemeClr val="bg1"/>
                          </a:solidFill>
                          <a:effectLst/>
                        </a:rPr>
                        <a:t>買家</a:t>
                      </a:r>
                      <a:r>
                        <a:rPr lang="en-US" altLang="zh-TW" sz="1100" dirty="0">
                          <a:solidFill>
                            <a:schemeClr val="bg1"/>
                          </a:solidFill>
                          <a:effectLst/>
                        </a:rPr>
                        <a:t>) </a:t>
                      </a:r>
                      <a:r>
                        <a:rPr lang="zh-TW" altLang="en-US" sz="1100" dirty="0">
                          <a:solidFill>
                            <a:schemeClr val="bg1"/>
                          </a:solidFill>
                          <a:effectLst/>
                        </a:rPr>
                        <a:t>購物車 </a:t>
                      </a:r>
                      <a:r>
                        <a:rPr lang="en-US" altLang="zh-TW" sz="1100" dirty="0">
                          <a:solidFill>
                            <a:schemeClr val="bg1"/>
                          </a:solidFill>
                          <a:effectLst/>
                        </a:rPr>
                        <a:t>CRUD </a:t>
                      </a:r>
                      <a:r>
                        <a:rPr lang="zh-TW" altLang="en-US" sz="1100" dirty="0">
                          <a:solidFill>
                            <a:schemeClr val="bg1"/>
                          </a:solidFill>
                          <a:effectLst/>
                        </a:rPr>
                        <a:t>操作</a:t>
                      </a: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216"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/api/orders/**</a:t>
                      </a: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OrderController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1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zh-TW" altLang="en-US" sz="1100" dirty="0">
                          <a:solidFill>
                            <a:schemeClr val="bg1"/>
                          </a:solidFill>
                          <a:effectLst/>
                        </a:rPr>
                        <a:t>買家</a:t>
                      </a:r>
                      <a:r>
                        <a:rPr lang="en-US" altLang="zh-TW" sz="1100" dirty="0">
                          <a:solidFill>
                            <a:schemeClr val="bg1"/>
                          </a:solidFill>
                          <a:effectLst/>
                        </a:rPr>
                        <a:t>) </a:t>
                      </a:r>
                      <a:r>
                        <a:rPr lang="zh-TW" altLang="en-US" sz="1100" dirty="0">
                          <a:solidFill>
                            <a:schemeClr val="bg1"/>
                          </a:solidFill>
                          <a:effectLst/>
                        </a:rPr>
                        <a:t>結帳、拆單邏輯與訂單查詢</a:t>
                      </a: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078"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/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api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/ratings/**</a:t>
                      </a: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RatingController</a:t>
                      </a: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1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zh-TW" altLang="en-US" sz="1100" dirty="0">
                          <a:solidFill>
                            <a:schemeClr val="bg1"/>
                          </a:solidFill>
                          <a:effectLst/>
                        </a:rPr>
                        <a:t>買家</a:t>
                      </a:r>
                      <a:r>
                        <a:rPr lang="en-US" altLang="zh-TW" sz="1100" dirty="0">
                          <a:solidFill>
                            <a:schemeClr val="bg1"/>
                          </a:solidFill>
                          <a:effectLst/>
                        </a:rPr>
                        <a:t>) </a:t>
                      </a:r>
                      <a:r>
                        <a:rPr lang="zh-TW" altLang="en-US" sz="1100" dirty="0">
                          <a:solidFill>
                            <a:schemeClr val="bg1"/>
                          </a:solidFill>
                          <a:effectLst/>
                        </a:rPr>
                        <a:t>新增與更新評價</a:t>
                      </a: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3216"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en-US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api</a:t>
                      </a: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/products/**</a:t>
                      </a: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ProductController</a:t>
                      </a:r>
                      <a:endParaRPr lang="en-US" sz="1100" b="0" i="0" u="none" strike="noStrike" cap="none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賣家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上架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修改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刪除商品</a:t>
                      </a: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3216"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en-US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api</a:t>
                      </a: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/seller/account</a:t>
                      </a: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BankAccountController</a:t>
                      </a:r>
                      <a:endParaRPr lang="en-US" sz="1100" b="0" i="0" u="none" strike="noStrike" cap="none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（賣家） 收款帳戶管理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5057407"/>
                  </a:ext>
                </a:extLst>
              </a:tr>
              <a:tr h="303216"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u="none" strike="noStrike" cap="none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/api/seller/orders/**</a:t>
                      </a: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SellerOrderController</a:t>
                      </a:r>
                      <a:endParaRPr lang="en-US" sz="1100" b="0" i="0" u="none" strike="noStrike" cap="none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（賣家） 查詢收到的訂單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2026159"/>
                  </a:ext>
                </a:extLst>
              </a:tr>
              <a:tr h="303216"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u="none" strike="noStrike" cap="none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/api/seller/ratings/**</a:t>
                      </a: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u="none" strike="noStrike" cap="none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SellerRatingController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（賣家） 查詢收到的評價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0474119"/>
                  </a:ext>
                </a:extLst>
              </a:tr>
              <a:tr h="235078"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/api/admin/**</a:t>
                      </a: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AdminReportController</a:t>
                      </a: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1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zh-TW" altLang="en-US" sz="1100" dirty="0">
                          <a:solidFill>
                            <a:schemeClr val="bg1"/>
                          </a:solidFill>
                          <a:effectLst/>
                        </a:rPr>
                        <a:t>管理員</a:t>
                      </a:r>
                      <a:r>
                        <a:rPr lang="en-US" altLang="zh-TW" sz="1100" dirty="0">
                          <a:solidFill>
                            <a:schemeClr val="bg1"/>
                          </a:solidFill>
                          <a:effectLst/>
                        </a:rPr>
                        <a:t>) </a:t>
                      </a:r>
                      <a:r>
                        <a:rPr lang="zh-TW" altLang="en-US" sz="1100" dirty="0">
                          <a:solidFill>
                            <a:schemeClr val="bg1"/>
                          </a:solidFill>
                          <a:effectLst/>
                        </a:rPr>
                        <a:t>報表數據與會員管理</a:t>
                      </a: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3216"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/createOrder</a:t>
                      </a: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ECPayController</a:t>
                      </a: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100" dirty="0">
                          <a:solidFill>
                            <a:schemeClr val="bg1"/>
                          </a:solidFill>
                          <a:effectLst/>
                        </a:rPr>
                        <a:t>建立綠界金流訂單 </a:t>
                      </a:r>
                      <a:r>
                        <a:rPr lang="en-US" altLang="zh-TW" sz="11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zh-TW" altLang="en-US" sz="1100" dirty="0">
                          <a:solidFill>
                            <a:schemeClr val="bg1"/>
                          </a:solidFill>
                          <a:effectLst/>
                        </a:rPr>
                        <a:t>轉導至付款頁面</a:t>
                      </a:r>
                      <a:r>
                        <a:rPr lang="en-US" altLang="zh-TW" sz="11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6419"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/notify</a:t>
                      </a: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NotifyController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100" dirty="0">
                          <a:solidFill>
                            <a:schemeClr val="bg1"/>
                          </a:solidFill>
                          <a:effectLst/>
                        </a:rPr>
                        <a:t>接收綠界伺服器付款結果回調 </a:t>
                      </a:r>
                      <a:r>
                        <a:rPr lang="en-US" altLang="zh-TW" sz="11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altLang="zh-TW" sz="1100" dirty="0" err="1">
                          <a:solidFill>
                            <a:schemeClr val="bg1"/>
                          </a:solidFill>
                          <a:effectLst/>
                        </a:rPr>
                        <a:t>Webhook</a:t>
                      </a:r>
                      <a:r>
                        <a:rPr lang="en-US" altLang="zh-TW" sz="11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18623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>
            <a:spLocks noGrp="1"/>
          </p:cNvSpPr>
          <p:nvPr>
            <p:ph type="title"/>
          </p:nvPr>
        </p:nvSpPr>
        <p:spPr>
          <a:xfrm>
            <a:off x="68813" y="0"/>
            <a:ext cx="2802976" cy="485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前端畫面區塊程式</a:t>
            </a:r>
            <a:endParaRPr b="1" dirty="0"/>
          </a:p>
        </p:txBody>
      </p:sp>
      <p:graphicFrame>
        <p:nvGraphicFramePr>
          <p:cNvPr id="4" name="Google Shape;157;p30"/>
          <p:cNvGraphicFramePr/>
          <p:nvPr>
            <p:extLst>
              <p:ext uri="{D42A27DB-BD31-4B8C-83A1-F6EECF244321}">
                <p14:modId xmlns:p14="http://schemas.microsoft.com/office/powerpoint/2010/main" val="2265847780"/>
              </p:ext>
            </p:extLst>
          </p:nvPr>
        </p:nvGraphicFramePr>
        <p:xfrm>
          <a:off x="172308" y="564303"/>
          <a:ext cx="8729663" cy="3961892"/>
        </p:xfrm>
        <a:graphic>
          <a:graphicData uri="http://schemas.openxmlformats.org/drawingml/2006/table">
            <a:tbl>
              <a:tblPr>
                <a:noFill/>
                <a:tableStyleId>{970359D5-66E4-4F31-8F93-66B10F3B2B4B}</a:tableStyleId>
              </a:tblPr>
              <a:tblGrid>
                <a:gridCol w="202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079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864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2800" dirty="0"/>
                        <a:t>區塊名稱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 dirty="0"/>
                        <a:t>說明</a:t>
                      </a:r>
                      <a:endParaRPr sz="2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522">
                <a:tc>
                  <a:txBody>
                    <a:bodyPr/>
                    <a:lstStyle/>
                    <a:p>
                      <a:r>
                        <a:rPr lang="zh-TW" altLang="en-US" sz="1100" b="0" dirty="0"/>
                        <a:t>認證區塊 </a:t>
                      </a:r>
                      <a:r>
                        <a:rPr lang="en-US" altLang="zh-TW" sz="1100" b="0" dirty="0"/>
                        <a:t>(#</a:t>
                      </a:r>
                      <a:r>
                        <a:rPr lang="en-US" sz="1100" b="0" dirty="0" err="1"/>
                        <a:t>auth</a:t>
                      </a:r>
                      <a:r>
                        <a:rPr lang="en-US" sz="1100" b="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100" b="0" dirty="0"/>
                        <a:t>使用者選擇角色 </a:t>
                      </a:r>
                      <a:r>
                        <a:rPr lang="en-US" altLang="zh-TW" sz="1100" b="0" dirty="0"/>
                        <a:t>(</a:t>
                      </a:r>
                      <a:r>
                        <a:rPr lang="en-US" sz="1100" b="0" dirty="0"/>
                        <a:t>Buyer/Seller/Admin)，</a:t>
                      </a:r>
                      <a:r>
                        <a:rPr lang="zh-TW" altLang="en-US" sz="1100" b="0" dirty="0"/>
                        <a:t>輸入帳密登入或填寫資料註冊。呼叫 </a:t>
                      </a:r>
                      <a:r>
                        <a:rPr lang="en-US" altLang="zh-TW" sz="1100" b="0" dirty="0"/>
                        <a:t>/</a:t>
                      </a:r>
                      <a:r>
                        <a:rPr lang="en-US" sz="1100" b="0" dirty="0" err="1"/>
                        <a:t>api</a:t>
                      </a:r>
                      <a:r>
                        <a:rPr lang="en-US" sz="1100" b="0" dirty="0"/>
                        <a:t>/</a:t>
                      </a:r>
                      <a:r>
                        <a:rPr lang="en-US" sz="1100" b="0" dirty="0" err="1"/>
                        <a:t>auth</a:t>
                      </a:r>
                      <a:r>
                        <a:rPr lang="en-US" sz="1100" b="0" dirty="0"/>
                        <a:t>/login </a:t>
                      </a:r>
                      <a:r>
                        <a:rPr lang="zh-TW" altLang="en-US" sz="1100" b="0" dirty="0"/>
                        <a:t>取得 </a:t>
                      </a:r>
                      <a:r>
                        <a:rPr lang="en-US" sz="1100" b="0" dirty="0"/>
                        <a:t>JWT Token，</a:t>
                      </a:r>
                      <a:r>
                        <a:rPr lang="zh-TW" altLang="en-US" sz="1100" b="0" dirty="0"/>
                        <a:t>或 </a:t>
                      </a:r>
                      <a:r>
                        <a:rPr lang="en-US" altLang="zh-TW" sz="1100" b="0" dirty="0"/>
                        <a:t>/</a:t>
                      </a:r>
                      <a:r>
                        <a:rPr lang="en-US" sz="1100" b="0" dirty="0" err="1"/>
                        <a:t>api</a:t>
                      </a:r>
                      <a:r>
                        <a:rPr lang="en-US" sz="1100" b="0" dirty="0"/>
                        <a:t>/</a:t>
                      </a:r>
                      <a:r>
                        <a:rPr lang="en-US" sz="1100" b="0" dirty="0" err="1"/>
                        <a:t>auth</a:t>
                      </a:r>
                      <a:r>
                        <a:rPr lang="en-US" sz="1100" b="0" dirty="0"/>
                        <a:t>/register/** </a:t>
                      </a:r>
                      <a:r>
                        <a:rPr lang="zh-TW" altLang="en-US" sz="1100" b="0" dirty="0"/>
                        <a:t>進行註冊 </a:t>
                      </a:r>
                      <a:r>
                        <a:rPr lang="en-US" altLang="zh-TW" sz="1100" b="0" dirty="0"/>
                        <a:t>(</a:t>
                      </a:r>
                      <a:r>
                        <a:rPr lang="zh-TW" altLang="en-US" sz="1100" b="0" dirty="0"/>
                        <a:t>含 </a:t>
                      </a:r>
                      <a:r>
                        <a:rPr lang="en-US" sz="1100" b="0" dirty="0"/>
                        <a:t>Email </a:t>
                      </a:r>
                      <a:r>
                        <a:rPr lang="zh-TW" altLang="en-US" sz="1100" b="0" dirty="0"/>
                        <a:t>驗證碼</a:t>
                      </a:r>
                      <a:r>
                        <a:rPr lang="en-US" altLang="zh-TW" sz="1100" b="0" dirty="0"/>
                        <a:t>)</a:t>
                      </a:r>
                      <a:r>
                        <a:rPr lang="zh-TW" altLang="en-US" sz="1100" b="0" dirty="0"/>
                        <a:t>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522">
                <a:tc>
                  <a:txBody>
                    <a:bodyPr/>
                    <a:lstStyle/>
                    <a:p>
                      <a:r>
                        <a:rPr lang="zh-TW" altLang="en-US" sz="1100" b="0" dirty="0"/>
                        <a:t>產品列表 </a:t>
                      </a:r>
                      <a:r>
                        <a:rPr lang="en-US" altLang="zh-TW" sz="1100" b="0" dirty="0"/>
                        <a:t>(#</a:t>
                      </a:r>
                      <a:r>
                        <a:rPr lang="en-US" sz="1100" b="0" dirty="0"/>
                        <a:t>products)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100" b="0" dirty="0"/>
                        <a:t>顯示所有上架商品，支援關鍵字篩選。載入 </a:t>
                      </a:r>
                      <a:r>
                        <a:rPr lang="en-US" altLang="zh-TW" sz="1100" b="0" dirty="0"/>
                        <a:t>/</a:t>
                      </a:r>
                      <a:r>
                        <a:rPr lang="en-US" sz="1100" b="0" dirty="0" err="1"/>
                        <a:t>api</a:t>
                      </a:r>
                      <a:r>
                        <a:rPr lang="en-US" sz="1100" b="0" dirty="0"/>
                        <a:t>/public/products </a:t>
                      </a:r>
                      <a:r>
                        <a:rPr lang="zh-TW" altLang="en-US" sz="1100" b="0" dirty="0"/>
                        <a:t>資料，點擊可查看詳情或加入購物車 </a:t>
                      </a:r>
                      <a:r>
                        <a:rPr lang="en-US" altLang="zh-TW" sz="1100" b="0" dirty="0"/>
                        <a:t>(</a:t>
                      </a:r>
                      <a:r>
                        <a:rPr lang="en-US" sz="1100" b="0" dirty="0"/>
                        <a:t>POST /</a:t>
                      </a:r>
                      <a:r>
                        <a:rPr lang="en-US" sz="1100" b="0" dirty="0" err="1"/>
                        <a:t>api</a:t>
                      </a:r>
                      <a:r>
                        <a:rPr lang="en-US" sz="1100" b="0" dirty="0"/>
                        <a:t>/cart/items)。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7522">
                <a:tc>
                  <a:txBody>
                    <a:bodyPr/>
                    <a:lstStyle/>
                    <a:p>
                      <a:r>
                        <a:rPr lang="zh-TW" altLang="en-US" sz="1100" b="0" dirty="0"/>
                        <a:t>產品詳情 </a:t>
                      </a:r>
                      <a:r>
                        <a:rPr lang="en-US" altLang="zh-TW" sz="1100" b="0" dirty="0"/>
                        <a:t>(#</a:t>
                      </a:r>
                      <a:r>
                        <a:rPr lang="en-US" sz="1100" b="0" dirty="0"/>
                        <a:t>product-detail)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100" b="0" dirty="0"/>
                        <a:t>顯示單一商品詳細資訊、庫存量。載入 </a:t>
                      </a:r>
                      <a:r>
                        <a:rPr lang="en-US" altLang="zh-TW" sz="1100" b="0" dirty="0"/>
                        <a:t>/</a:t>
                      </a:r>
                      <a:r>
                        <a:rPr lang="en-US" sz="1100" b="0" dirty="0" err="1"/>
                        <a:t>api</a:t>
                      </a:r>
                      <a:r>
                        <a:rPr lang="en-US" sz="1100" b="0" dirty="0"/>
                        <a:t>/public/products</a:t>
                      </a:r>
                      <a:r>
                        <a:rPr lang="en-US" sz="1100" b="0" dirty="0" smtClean="0"/>
                        <a:t>/{</a:t>
                      </a:r>
                      <a:r>
                        <a:rPr lang="en-US" sz="1100" b="0" dirty="0" err="1" smtClean="0"/>
                        <a:t>productId</a:t>
                      </a:r>
                      <a:r>
                        <a:rPr lang="en-US" sz="1100" b="0" dirty="0" smtClean="0"/>
                        <a:t>}，</a:t>
                      </a:r>
                      <a:r>
                        <a:rPr lang="zh-TW" altLang="en-US" sz="1100" b="0" dirty="0"/>
                        <a:t>並拉取該商品的評價列表 </a:t>
                      </a:r>
                      <a:r>
                        <a:rPr lang="en-US" altLang="zh-TW" sz="1100" b="0" dirty="0"/>
                        <a:t>/</a:t>
                      </a:r>
                      <a:r>
                        <a:rPr lang="en-US" sz="1100" b="0" dirty="0" err="1" smtClean="0"/>
                        <a:t>api</a:t>
                      </a:r>
                      <a:r>
                        <a:rPr lang="en-US" sz="1100" b="0" dirty="0" smtClean="0"/>
                        <a:t>/public/products/{</a:t>
                      </a:r>
                      <a:r>
                        <a:rPr lang="en-US" sz="1100" b="0" dirty="0" err="1" smtClean="0"/>
                        <a:t>productId</a:t>
                      </a:r>
                      <a:r>
                        <a:rPr lang="en-US" sz="1100" b="0" dirty="0" smtClean="0"/>
                        <a:t>}/ratings。</a:t>
                      </a:r>
                      <a:endParaRPr lang="en-US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7522">
                <a:tc>
                  <a:txBody>
                    <a:bodyPr/>
                    <a:lstStyle/>
                    <a:p>
                      <a:r>
                        <a:rPr lang="zh-TW" altLang="en-US" sz="1100" b="0" dirty="0"/>
                        <a:t>購物車 </a:t>
                      </a:r>
                      <a:r>
                        <a:rPr lang="en-US" altLang="zh-TW" sz="1100" b="0" dirty="0"/>
                        <a:t>(#</a:t>
                      </a:r>
                      <a:r>
                        <a:rPr lang="en-US" sz="1100" b="0" dirty="0"/>
                        <a:t>cart)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100" b="0" dirty="0"/>
                        <a:t>顯示目前購物車內的商品與總金額。可修改數量 </a:t>
                      </a:r>
                      <a:r>
                        <a:rPr lang="en-US" altLang="zh-TW" sz="1100" b="0" dirty="0"/>
                        <a:t>(</a:t>
                      </a:r>
                      <a:r>
                        <a:rPr lang="en-US" sz="1100" b="0" dirty="0"/>
                        <a:t>PUT)、</a:t>
                      </a:r>
                      <a:r>
                        <a:rPr lang="zh-TW" altLang="en-US" sz="1100" b="0" dirty="0"/>
                        <a:t>刪除商品 </a:t>
                      </a:r>
                      <a:r>
                        <a:rPr lang="en-US" altLang="zh-TW" sz="1100" b="0" dirty="0"/>
                        <a:t>(</a:t>
                      </a:r>
                      <a:r>
                        <a:rPr lang="en-US" sz="1100" b="0" dirty="0"/>
                        <a:t>DELETE) </a:t>
                      </a:r>
                      <a:r>
                        <a:rPr lang="zh-TW" altLang="en-US" sz="1100" b="0" dirty="0"/>
                        <a:t>或執行結帳 </a:t>
                      </a:r>
                      <a:r>
                        <a:rPr lang="en-US" altLang="zh-TW" sz="1100" b="0" dirty="0"/>
                        <a:t>(</a:t>
                      </a:r>
                      <a:r>
                        <a:rPr lang="en-US" sz="1100" b="0" dirty="0"/>
                        <a:t>POST /</a:t>
                      </a:r>
                      <a:r>
                        <a:rPr lang="en-US" sz="1100" b="0" dirty="0" err="1"/>
                        <a:t>api</a:t>
                      </a:r>
                      <a:r>
                        <a:rPr lang="en-US" sz="1100" b="0" dirty="0"/>
                        <a:t>/orders/checkout)。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4078">
                <a:tc>
                  <a:txBody>
                    <a:bodyPr/>
                    <a:lstStyle/>
                    <a:p>
                      <a:r>
                        <a:rPr lang="zh-TW" altLang="en-US" sz="1100" b="0" dirty="0"/>
                        <a:t>電子錢包 </a:t>
                      </a:r>
                      <a:r>
                        <a:rPr lang="en-US" altLang="zh-TW" sz="1100" b="0" dirty="0"/>
                        <a:t>(#</a:t>
                      </a:r>
                      <a:r>
                        <a:rPr lang="en-US" sz="1100" b="0" dirty="0"/>
                        <a:t>wallet)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100" b="0" dirty="0"/>
                        <a:t>(</a:t>
                      </a:r>
                      <a:r>
                        <a:rPr lang="zh-TW" altLang="en-US" sz="1100" b="0" dirty="0"/>
                        <a:t>位於購物車頁面</a:t>
                      </a:r>
                      <a:r>
                        <a:rPr lang="en-US" altLang="zh-TW" sz="1100" b="0" dirty="0"/>
                        <a:t>) </a:t>
                      </a:r>
                      <a:r>
                        <a:rPr lang="zh-TW" altLang="en-US" sz="1100" b="0" dirty="0"/>
                        <a:t>顯示使用者當前餘額。</a:t>
                      </a:r>
                      <a:r>
                        <a:rPr lang="zh-TW" altLang="en-US" sz="1100" b="0" dirty="0" smtClean="0"/>
                        <a:t>呼叫</a:t>
                      </a:r>
                      <a:r>
                        <a:rPr lang="en-US" altLang="zh-TW" sz="1100" b="0" dirty="0" smtClean="0"/>
                        <a:t>GET</a:t>
                      </a:r>
                      <a:r>
                        <a:rPr lang="zh-TW" altLang="en-US" sz="1100" b="0" dirty="0" smtClean="0"/>
                        <a:t> </a:t>
                      </a:r>
                      <a:r>
                        <a:rPr lang="en-US" altLang="zh-TW" sz="1100" b="0" dirty="0"/>
                        <a:t>/</a:t>
                      </a:r>
                      <a:r>
                        <a:rPr lang="en-US" sz="1100" b="0" dirty="0" err="1" smtClean="0"/>
                        <a:t>api</a:t>
                      </a:r>
                      <a:r>
                        <a:rPr lang="en-US" sz="1100" b="0" dirty="0" smtClean="0"/>
                        <a:t>/wallet</a:t>
                      </a:r>
                      <a:r>
                        <a:rPr lang="zh-TW" altLang="en-US" sz="1100" b="0" dirty="0" smtClean="0"/>
                        <a:t>查詢</a:t>
                      </a:r>
                      <a:r>
                        <a:rPr lang="zh-TW" altLang="en-US" sz="1100" b="0" dirty="0"/>
                        <a:t>，或執行模擬儲值 </a:t>
                      </a:r>
                      <a:r>
                        <a:rPr lang="en-US" altLang="zh-TW" sz="1100" b="0" dirty="0"/>
                        <a:t>/</a:t>
                      </a:r>
                      <a:r>
                        <a:rPr lang="en-US" sz="1100" b="0" dirty="0" err="1"/>
                        <a:t>api</a:t>
                      </a:r>
                      <a:r>
                        <a:rPr lang="en-US" sz="1100" b="0" dirty="0"/>
                        <a:t>/wallet/</a:t>
                      </a:r>
                      <a:r>
                        <a:rPr lang="en-US" sz="1100" b="0" dirty="0" err="1"/>
                        <a:t>topup</a:t>
                      </a:r>
                      <a:r>
                        <a:rPr lang="en-US" sz="1100" b="0" dirty="0" smtClean="0"/>
                        <a:t>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596961"/>
                  </a:ext>
                </a:extLst>
              </a:tr>
              <a:tr h="454078">
                <a:tc>
                  <a:txBody>
                    <a:bodyPr/>
                    <a:lstStyle/>
                    <a:p>
                      <a:r>
                        <a:rPr lang="zh-TW" altLang="en-US" sz="1100" b="0" dirty="0" smtClean="0"/>
                        <a:t>買家訂單 </a:t>
                      </a:r>
                      <a:r>
                        <a:rPr lang="en-US" altLang="zh-TW" sz="1100" b="0" dirty="0" smtClean="0"/>
                        <a:t>(#</a:t>
                      </a:r>
                      <a:r>
                        <a:rPr lang="en-US" sz="1100" b="0" dirty="0" smtClean="0"/>
                        <a:t>buyer-orders)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100" b="0" dirty="0"/>
                        <a:t>顯示買家所有的歷史訂單。載入 </a:t>
                      </a:r>
                      <a:r>
                        <a:rPr lang="en-US" altLang="zh-TW" sz="1100" b="0" dirty="0"/>
                        <a:t>/</a:t>
                      </a:r>
                      <a:r>
                        <a:rPr lang="en-US" altLang="zh-TW" sz="1100" b="0" dirty="0" err="1"/>
                        <a:t>api</a:t>
                      </a:r>
                      <a:r>
                        <a:rPr lang="en-US" altLang="zh-TW" sz="1100" b="0" dirty="0"/>
                        <a:t>/orders/me</a:t>
                      </a:r>
                      <a:r>
                        <a:rPr lang="zh-TW" altLang="en-US" sz="1100" b="0" dirty="0"/>
                        <a:t>，點擊可進入訂單詳情頁查看商品快照。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015087"/>
                  </a:ext>
                </a:extLst>
              </a:tr>
              <a:tr h="454078">
                <a:tc>
                  <a:txBody>
                    <a:bodyPr/>
                    <a:lstStyle/>
                    <a:p>
                      <a:r>
                        <a:rPr lang="zh-TW" altLang="en-US" sz="1100" b="0" dirty="0"/>
                        <a:t>評價輸入 </a:t>
                      </a:r>
                      <a:r>
                        <a:rPr lang="en-US" altLang="zh-TW" sz="1100" b="0" dirty="0"/>
                        <a:t>(#</a:t>
                      </a:r>
                      <a:r>
                        <a:rPr lang="en-US" sz="1100" b="0" dirty="0"/>
                        <a:t>rating-form)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100" b="0" dirty="0"/>
                        <a:t>(</a:t>
                      </a:r>
                      <a:r>
                        <a:rPr lang="zh-TW" altLang="en-US" sz="1100" b="0" dirty="0"/>
                        <a:t>位於訂單詳情頁</a:t>
                      </a:r>
                      <a:r>
                        <a:rPr lang="en-US" altLang="zh-TW" sz="1100" b="0" dirty="0"/>
                        <a:t>) </a:t>
                      </a:r>
                      <a:r>
                        <a:rPr lang="zh-TW" altLang="en-US" sz="1100" b="0" dirty="0"/>
                        <a:t>針對已完成的訂單項目 </a:t>
                      </a:r>
                      <a:r>
                        <a:rPr lang="en-US" altLang="zh-TW" sz="1100" b="0" dirty="0"/>
                        <a:t>(</a:t>
                      </a:r>
                      <a:r>
                        <a:rPr lang="en-US" altLang="zh-TW" sz="1100" b="0" dirty="0" err="1"/>
                        <a:t>OrderItem</a:t>
                      </a:r>
                      <a:r>
                        <a:rPr lang="en-US" altLang="zh-TW" sz="1100" b="0" dirty="0"/>
                        <a:t>) </a:t>
                      </a:r>
                      <a:r>
                        <a:rPr lang="zh-TW" altLang="en-US" sz="1100" b="0" dirty="0"/>
                        <a:t>撰寫評價。呼叫 </a:t>
                      </a:r>
                      <a:r>
                        <a:rPr lang="en-US" altLang="zh-TW" sz="1100" b="0" dirty="0"/>
                        <a:t>/</a:t>
                      </a:r>
                      <a:r>
                        <a:rPr lang="en-US" altLang="zh-TW" sz="1100" b="0" dirty="0" err="1"/>
                        <a:t>api</a:t>
                      </a:r>
                      <a:r>
                        <a:rPr lang="en-US" altLang="zh-TW" sz="1100" b="0" dirty="0"/>
                        <a:t>/ratings </a:t>
                      </a:r>
                      <a:r>
                        <a:rPr lang="zh-TW" altLang="en-US" sz="1100" b="0" dirty="0"/>
                        <a:t>送出評分與留言。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9078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356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>
            <a:spLocks noGrp="1"/>
          </p:cNvSpPr>
          <p:nvPr>
            <p:ph type="title"/>
          </p:nvPr>
        </p:nvSpPr>
        <p:spPr>
          <a:xfrm>
            <a:off x="68813" y="0"/>
            <a:ext cx="2802976" cy="485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前端畫面區塊程式</a:t>
            </a:r>
            <a:endParaRPr b="1" dirty="0"/>
          </a:p>
        </p:txBody>
      </p:sp>
      <p:graphicFrame>
        <p:nvGraphicFramePr>
          <p:cNvPr id="4" name="Google Shape;157;p30"/>
          <p:cNvGraphicFramePr/>
          <p:nvPr>
            <p:extLst>
              <p:ext uri="{D42A27DB-BD31-4B8C-83A1-F6EECF244321}">
                <p14:modId xmlns:p14="http://schemas.microsoft.com/office/powerpoint/2010/main" val="1938746418"/>
              </p:ext>
            </p:extLst>
          </p:nvPr>
        </p:nvGraphicFramePr>
        <p:xfrm>
          <a:off x="229116" y="819420"/>
          <a:ext cx="8729663" cy="2888807"/>
        </p:xfrm>
        <a:graphic>
          <a:graphicData uri="http://schemas.openxmlformats.org/drawingml/2006/table">
            <a:tbl>
              <a:tblPr>
                <a:noFill/>
                <a:tableStyleId>{970359D5-66E4-4F31-8F93-66B10F3B2B4B}</a:tableStyleId>
              </a:tblPr>
              <a:tblGrid>
                <a:gridCol w="202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079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76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2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區塊名稱</a:t>
                      </a:r>
                      <a:endParaRPr sz="2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2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說明</a:t>
                      </a:r>
                      <a:endParaRPr sz="2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61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賣家儀表板 </a:t>
                      </a:r>
                      <a:r>
                        <a:rPr lang="en-US" altLang="zh-TW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(#</a:t>
                      </a: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seller-dashboard)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賣家管理商品中心。呼叫 </a:t>
                      </a:r>
                      <a:r>
                        <a:rPr lang="en-US" altLang="zh-TW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en-US" sz="1100" b="0" i="0" u="none" strike="noStrike" cap="none" dirty="0" err="1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api</a:t>
                      </a:r>
                      <a:r>
                        <a:rPr lang="en-US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/products </a:t>
                      </a:r>
                      <a:r>
                        <a:rPr lang="zh-TW" altLang="en-US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取得商品列表，支援新增、修改、下架商品。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5679732"/>
                  </a:ext>
                </a:extLst>
              </a:tr>
              <a:tr h="333177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賣家訂單 </a:t>
                      </a:r>
                      <a:r>
                        <a:rPr lang="en-US" altLang="zh-TW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(#</a:t>
                      </a: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seller-orders)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顯示賣家收到的訂單列表。載入 </a:t>
                      </a:r>
                      <a:r>
                        <a:rPr lang="en-US" altLang="zh-TW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en-US" altLang="zh-TW" sz="11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api</a:t>
                      </a:r>
                      <a:r>
                        <a:rPr lang="en-US" altLang="zh-TW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/seller/orders/me</a:t>
                      </a:r>
                      <a:r>
                        <a:rPr lang="zh-TW" altLang="en-US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，查看買家資訊與購買項目。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7750986"/>
                  </a:ext>
                </a:extLst>
              </a:tr>
              <a:tr h="47515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賣家財務 </a:t>
                      </a:r>
                      <a:r>
                        <a:rPr lang="en-US" altLang="zh-TW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(#</a:t>
                      </a: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seller-account)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管理收款銀行帳戶與提款。呼叫 </a:t>
                      </a:r>
                      <a:r>
                        <a:rPr lang="en-US" altLang="zh-TW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api</a:t>
                      </a: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/seller/account </a:t>
                      </a:r>
                      <a:r>
                        <a:rPr lang="zh-TW" altLang="en-US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設定帳戶，或 </a:t>
                      </a:r>
                      <a:r>
                        <a:rPr lang="en-US" altLang="zh-TW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api</a:t>
                      </a: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/wallet/withdraw </a:t>
                      </a:r>
                      <a:r>
                        <a:rPr lang="zh-TW" altLang="en-US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申請提款。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2446841"/>
                  </a:ext>
                </a:extLst>
              </a:tr>
              <a:tr h="4751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賣家評價檢視</a:t>
                      </a:r>
                      <a:r>
                        <a:rPr lang="en-US" altLang="zh-TW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(#seller-ratings)</a:t>
                      </a:r>
                      <a:endParaRPr lang="zh-TW" altLang="en-US" sz="1100" b="0" i="0" u="none" strike="noStrike" cap="none" dirty="0" smtClean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顯示賣家收到針對其商品的評價列表。載入 </a:t>
                      </a:r>
                      <a:r>
                        <a:rPr lang="en-US" altLang="zh-TW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en-US" altLang="zh-TW" sz="1100" b="0" i="0" u="none" strike="noStrike" cap="none" dirty="0" err="1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api</a:t>
                      </a:r>
                      <a:r>
                        <a:rPr lang="en-US" altLang="zh-TW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/seller/ratings/me</a:t>
                      </a:r>
                      <a:r>
                        <a:rPr lang="zh-TW" altLang="en-US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，可查看評分星數、買家留言與對應商品。</a:t>
                      </a:r>
                      <a:endParaRPr lang="zh-TW" altLang="en-US"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0327206"/>
                  </a:ext>
                </a:extLst>
              </a:tr>
              <a:tr h="47515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管理員報表 </a:t>
                      </a:r>
                      <a:r>
                        <a:rPr lang="en-US" altLang="zh-TW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(#</a:t>
                      </a: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admin-stats)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顯示營運數據儀表板。載入 </a:t>
                      </a:r>
                      <a:r>
                        <a:rPr lang="en-US" altLang="zh-TW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en-US" altLang="zh-TW" sz="11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api</a:t>
                      </a:r>
                      <a:r>
                        <a:rPr lang="en-US" altLang="zh-TW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/admin/reports/** </a:t>
                      </a:r>
                      <a:r>
                        <a:rPr lang="zh-TW" altLang="en-US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取得銷售額、會員成長等統計數據，並支援匯出 </a:t>
                      </a:r>
                      <a:r>
                        <a:rPr lang="en-US" altLang="zh-TW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Excel</a:t>
                      </a:r>
                      <a:r>
                        <a:rPr lang="zh-TW" altLang="en-US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1134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115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42900" y="8475"/>
            <a:ext cx="110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登入功能</a:t>
            </a:r>
            <a:endParaRPr sz="2000"/>
          </a:p>
        </p:txBody>
      </p:sp>
      <p:pic>
        <p:nvPicPr>
          <p:cNvPr id="163" name="Google Shape;163;p31" title="Screenshot from 2025-11-25 01-33-43.png"/>
          <p:cNvPicPr preferRelativeResize="0"/>
          <p:nvPr/>
        </p:nvPicPr>
        <p:blipFill rotWithShape="1">
          <a:blip r:embed="rId3">
            <a:alphaModFix/>
          </a:blip>
          <a:srcRect l="3762" t="1690"/>
          <a:stretch/>
        </p:blipFill>
        <p:spPr>
          <a:xfrm>
            <a:off x="254275" y="413625"/>
            <a:ext cx="8231626" cy="47298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3140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chemeClr val="dk2"/>
                </a:solidFill>
              </a:rPr>
              <a:t>專案介紹</a:t>
            </a:r>
            <a:endParaRPr b="1"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dk1"/>
                </a:solidFill>
                <a:highlight>
                  <a:schemeClr val="lt1"/>
                </a:highlight>
              </a:rPr>
              <a:t>這是一個功能完整的全端電商平台專案，模擬一個多賣家 (Multi-Seller) 的市集（如蝦皮或 Amazon）。</a:t>
            </a:r>
            <a:endParaRPr sz="16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highlight>
                  <a:schemeClr val="lt1"/>
                </a:highlight>
              </a:rPr>
              <a:t>* </a:t>
            </a:r>
            <a:r>
              <a:rPr lang="en" sz="1600" b="1" dirty="0">
                <a:solidFill>
                  <a:schemeClr val="dk1"/>
                </a:solidFill>
                <a:highlight>
                  <a:schemeClr val="lt1"/>
                </a:highlight>
              </a:rPr>
              <a:t>**後端 (Backend):**</a:t>
            </a:r>
            <a:r>
              <a:rPr lang="en" sz="1600" dirty="0">
                <a:solidFill>
                  <a:schemeClr val="dk1"/>
                </a:solidFill>
                <a:highlight>
                  <a:schemeClr val="lt1"/>
                </a:highlight>
              </a:rPr>
              <a:t> 使用 Java Spring Boot 構建，包含 JWT 安全認證、RESTful API、JPA 資料庫管理和多角色權限控制。</a:t>
            </a:r>
            <a:endParaRPr sz="16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dk1"/>
                </a:solidFill>
                <a:highlight>
                  <a:schemeClr val="lt1"/>
                </a:highlight>
              </a:rPr>
              <a:t>* </a:t>
            </a:r>
            <a:r>
              <a:rPr lang="en" sz="1600" b="1" dirty="0">
                <a:solidFill>
                  <a:schemeClr val="dk1"/>
                </a:solidFill>
                <a:highlight>
                  <a:schemeClr val="lt1"/>
                </a:highlight>
              </a:rPr>
              <a:t>**前端 (Frontend):**</a:t>
            </a:r>
            <a:r>
              <a:rPr lang="en" sz="1600" dirty="0">
                <a:solidFill>
                  <a:schemeClr val="dk1"/>
                </a:solidFill>
                <a:highlight>
                  <a:schemeClr val="lt1"/>
                </a:highlight>
              </a:rPr>
              <a:t> 使用 Vanilla JavaScript (ES6+), HTML5, 和 CSS3 構建，不依賴任何框架 (like React/Vue)，專注於透過 `fetch` API 實作非同步 (Async/Await) 頁面渲染。</a:t>
            </a:r>
            <a:endParaRPr sz="16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0" y="0"/>
            <a:ext cx="157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顯示商品</a:t>
            </a:r>
            <a:endParaRPr/>
          </a:p>
        </p:txBody>
      </p:sp>
      <p:pic>
        <p:nvPicPr>
          <p:cNvPr id="169" name="Google Shape;169;p32" title="Screenshot from 2025-11-25 01-40-38.png"/>
          <p:cNvPicPr preferRelativeResize="0"/>
          <p:nvPr/>
        </p:nvPicPr>
        <p:blipFill rotWithShape="1">
          <a:blip r:embed="rId3">
            <a:alphaModFix/>
          </a:blip>
          <a:srcRect l="4080" t="5855" r="-2398" b="-3932"/>
          <a:stretch/>
        </p:blipFill>
        <p:spPr>
          <a:xfrm>
            <a:off x="138025" y="617500"/>
            <a:ext cx="8065574" cy="4525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5330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0" y="0"/>
            <a:ext cx="18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加入購物車</a:t>
            </a:r>
            <a:endParaRPr/>
          </a:p>
        </p:txBody>
      </p:sp>
      <p:pic>
        <p:nvPicPr>
          <p:cNvPr id="175" name="Google Shape;175;p33" title="Screenshot from 2025-11-25 12-43-46.png"/>
          <p:cNvPicPr preferRelativeResize="0"/>
          <p:nvPr/>
        </p:nvPicPr>
        <p:blipFill rotWithShape="1">
          <a:blip r:embed="rId3">
            <a:alphaModFix/>
          </a:blip>
          <a:srcRect l="3353" t="2761"/>
          <a:stretch/>
        </p:blipFill>
        <p:spPr>
          <a:xfrm>
            <a:off x="348700" y="475400"/>
            <a:ext cx="8143877" cy="46087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22984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購物車更新</a:t>
            </a:r>
            <a:endParaRPr/>
          </a:p>
        </p:txBody>
      </p:sp>
      <p:pic>
        <p:nvPicPr>
          <p:cNvPr id="181" name="Google Shape;181;p34" title="Screenshot from 2025-11-25 12-52-52.png"/>
          <p:cNvPicPr preferRelativeResize="0"/>
          <p:nvPr/>
        </p:nvPicPr>
        <p:blipFill rotWithShape="1">
          <a:blip r:embed="rId3">
            <a:alphaModFix/>
          </a:blip>
          <a:srcRect l="3353" t="5141"/>
          <a:stretch/>
        </p:blipFill>
        <p:spPr>
          <a:xfrm>
            <a:off x="305125" y="572700"/>
            <a:ext cx="7991299" cy="441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8260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 txBox="1">
            <a:spLocks noGrp="1"/>
          </p:cNvSpPr>
          <p:nvPr>
            <p:ph type="title"/>
          </p:nvPr>
        </p:nvSpPr>
        <p:spPr>
          <a:xfrm>
            <a:off x="0" y="0"/>
            <a:ext cx="541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5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handleCheckout（）</a:t>
            </a:r>
            <a:r>
              <a:rPr lang="en" b="1">
                <a:highlight>
                  <a:schemeClr val="lt1"/>
                </a:highlight>
              </a:rPr>
              <a:t>提交訂單功能</a:t>
            </a:r>
            <a:endParaRPr b="1">
              <a:highlight>
                <a:schemeClr val="lt1"/>
              </a:highlight>
            </a:endParaRPr>
          </a:p>
        </p:txBody>
      </p:sp>
      <p:pic>
        <p:nvPicPr>
          <p:cNvPr id="187" name="Google Shape;187;p35" title="Screenshot from 2025-11-25 13-52-58.png"/>
          <p:cNvPicPr preferRelativeResize="0"/>
          <p:nvPr/>
        </p:nvPicPr>
        <p:blipFill rotWithShape="1">
          <a:blip r:embed="rId3">
            <a:alphaModFix/>
          </a:blip>
          <a:srcRect l="2872" t="13659" r="54883" b="11411"/>
          <a:stretch/>
        </p:blipFill>
        <p:spPr>
          <a:xfrm>
            <a:off x="4450376" y="515825"/>
            <a:ext cx="4528973" cy="451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5"/>
          <p:cNvSpPr txBox="1"/>
          <p:nvPr/>
        </p:nvSpPr>
        <p:spPr>
          <a:xfrm>
            <a:off x="77500" y="572700"/>
            <a:ext cx="4162500" cy="45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購物車結帳流程（handleCheckout）：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功能：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1.確認購物車是否有商品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2.檢查錢包餘額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3.將獲得的購物車內容 POST 請求至後端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邏輯：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用Token的方式取得購物車資料。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取得購物車內容並讀取 totalPrice。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假如錢包餘額不足，顯示錯誤並提示儲值，流程中止。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若餘額足夠，停用結帳與清空按鈕。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呼叫後端 建立訂單。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若成功：</a:t>
            </a:r>
            <a:endParaRPr sz="110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顯示成功訊息，包含訂單張數。</a:t>
            </a:r>
            <a:endParaRPr sz="110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延遲 1 秒更新錢包與購物車資料。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若失敗：顯示錯誤訊息（後端 message 或預設提示）。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不論成功失敗，最後都會重新啟用按鈕。</a:t>
            </a:r>
            <a:endParaRPr sz="18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267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>
            <a:spLocks noGrp="1"/>
          </p:cNvSpPr>
          <p:nvPr>
            <p:ph type="title"/>
          </p:nvPr>
        </p:nvSpPr>
        <p:spPr>
          <a:xfrm>
            <a:off x="0" y="0"/>
            <a:ext cx="50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5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renderCart </a:t>
            </a:r>
            <a:r>
              <a:rPr lang="en">
                <a:highlight>
                  <a:schemeClr val="lt1"/>
                </a:highlight>
              </a:rPr>
              <a:t>顯示訂單清單</a:t>
            </a:r>
            <a:endParaRPr>
              <a:highlight>
                <a:schemeClr val="lt1"/>
              </a:highlight>
            </a:endParaRPr>
          </a:p>
        </p:txBody>
      </p:sp>
      <p:pic>
        <p:nvPicPr>
          <p:cNvPr id="194" name="Google Shape;194;p36" title="Screenshot from 2025-11-25 14-52-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9" y="572700"/>
            <a:ext cx="4571999" cy="4505672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6"/>
          <p:cNvSpPr txBox="1"/>
          <p:nvPr/>
        </p:nvSpPr>
        <p:spPr>
          <a:xfrm>
            <a:off x="0" y="572700"/>
            <a:ext cx="4184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</a:rPr>
              <a:t>1.Token獲取後端購物車內容(cart.js, fetchMyCart())，檢查購物有沒有商品</a:t>
            </a:r>
            <a:endParaRPr sz="18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</a:rPr>
              <a:t>2.renderCart() 建立顯示畫面</a:t>
            </a:r>
            <a:endParaRPr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4022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fetchOrderDetails(orderId) - 顯示特定訂單詳細資料</a:t>
            </a:r>
            <a:endParaRPr/>
          </a:p>
        </p:txBody>
      </p:sp>
      <p:pic>
        <p:nvPicPr>
          <p:cNvPr id="201" name="Google Shape;201;p37" title="Screenshot from 2025-11-25 15-17-3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3267" y="1017725"/>
            <a:ext cx="4270734" cy="41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7"/>
          <p:cNvSpPr txBox="1"/>
          <p:nvPr/>
        </p:nvSpPr>
        <p:spPr>
          <a:xfrm>
            <a:off x="387600" y="1017725"/>
            <a:ext cx="4184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</a:rPr>
              <a:t>功能：</a:t>
            </a:r>
            <a:endParaRPr sz="18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</a:rPr>
              <a:t>1.顯示特定訂單內容</a:t>
            </a:r>
            <a:endParaRPr sz="18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</a:rPr>
              <a:t>2.呼叫 renderOrderDetails(order) 來繪製顯示畫面</a:t>
            </a:r>
            <a:endParaRPr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4609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renderProductRatings - 買家評價</a:t>
            </a:r>
            <a:endParaRPr dirty="0"/>
          </a:p>
        </p:txBody>
      </p:sp>
      <p:pic>
        <p:nvPicPr>
          <p:cNvPr id="220" name="Google Shape;220;p40" title="螢幕擷取畫面 2025-11-26 16335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00150"/>
            <a:ext cx="8420425" cy="230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61093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64532" y="0"/>
            <a:ext cx="4736306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dirty="0" err="1" smtClean="0"/>
              <a:t>fetchMyProducts</a:t>
            </a:r>
            <a:r>
              <a:rPr lang="en" altLang="zh-TW" dirty="0"/>
              <a:t> -</a:t>
            </a:r>
            <a:r>
              <a:rPr lang="en" altLang="zh-TW" dirty="0" smtClean="0"/>
              <a:t> </a:t>
            </a:r>
            <a:r>
              <a:rPr lang="zh-TW" altLang="en-US" dirty="0" smtClean="0"/>
              <a:t>賣</a:t>
            </a:r>
            <a:r>
              <a:rPr lang="en" altLang="zh-TW" dirty="0" smtClean="0"/>
              <a:t>家</a:t>
            </a:r>
            <a:r>
              <a:rPr lang="zh-TW" altLang="en-US" dirty="0" smtClean="0"/>
              <a:t>商品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75" y="1261423"/>
            <a:ext cx="4907005" cy="335994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732" y="1261423"/>
            <a:ext cx="3755461" cy="3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9899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1328738" y="23370"/>
            <a:ext cx="6879432" cy="655286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dirty="0" err="1" smtClean="0"/>
              <a:t>fetchMyBankAccount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fetchMyWallet</a:t>
            </a:r>
            <a:r>
              <a:rPr lang="en" altLang="zh-TW" dirty="0" smtClean="0"/>
              <a:t> </a:t>
            </a:r>
            <a:r>
              <a:rPr lang="en" altLang="zh-TW" dirty="0"/>
              <a:t>-</a:t>
            </a:r>
            <a:r>
              <a:rPr lang="en" altLang="zh-TW" dirty="0" smtClean="0"/>
              <a:t> </a:t>
            </a:r>
            <a:r>
              <a:rPr lang="zh-TW" altLang="en-US" dirty="0" smtClean="0"/>
              <a:t>賣</a:t>
            </a:r>
            <a:r>
              <a:rPr lang="en" altLang="zh-TW" dirty="0" smtClean="0"/>
              <a:t>家</a:t>
            </a:r>
            <a:r>
              <a:rPr lang="zh-TW" altLang="en-US" dirty="0"/>
              <a:t>帳戶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234986"/>
            <a:ext cx="4619625" cy="359850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065" y="873477"/>
            <a:ext cx="4178573" cy="396001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835819" y="873477"/>
            <a:ext cx="25683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功能</a:t>
            </a:r>
            <a:r>
              <a:rPr lang="en-US" altLang="zh-TW" dirty="0" smtClean="0"/>
              <a:t>:</a:t>
            </a:r>
            <a:r>
              <a:rPr lang="zh-TW" altLang="en-US" dirty="0" smtClean="0"/>
              <a:t>顯示賣家帳戶資料跟餘額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78164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dirty="0">
                <a:highlight>
                  <a:schemeClr val="lt1"/>
                </a:highlight>
              </a:rPr>
              <a:t>fetchMySellerOrders() 獲取我(賣家)的所有訂單</a:t>
            </a:r>
            <a:endParaRPr sz="2500" dirty="0"/>
          </a:p>
        </p:txBody>
      </p:sp>
      <p:pic>
        <p:nvPicPr>
          <p:cNvPr id="213" name="Google Shape;213;p39" title="螢幕擷取畫面 2025-11-26 16263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5625" y="1017725"/>
            <a:ext cx="6291903" cy="15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9"/>
          <p:cNvSpPr txBox="1"/>
          <p:nvPr/>
        </p:nvSpPr>
        <p:spPr>
          <a:xfrm>
            <a:off x="311700" y="1425288"/>
            <a:ext cx="2193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</a:rPr>
              <a:t>功能:</a:t>
            </a:r>
            <a:endParaRPr sz="18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</a:rPr>
              <a:t>獲取我(賣家)訂單</a:t>
            </a:r>
            <a:endParaRPr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944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2537790" y="0"/>
            <a:ext cx="369045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使用案例</a:t>
            </a:r>
            <a:r>
              <a:rPr lang="en" dirty="0"/>
              <a:t>（Use Case）</a:t>
            </a:r>
            <a:endParaRPr dirty="0"/>
          </a:p>
        </p:txBody>
      </p:sp>
      <p:graphicFrame>
        <p:nvGraphicFramePr>
          <p:cNvPr id="73" name="Google Shape;73;p16"/>
          <p:cNvGraphicFramePr/>
          <p:nvPr>
            <p:extLst>
              <p:ext uri="{D42A27DB-BD31-4B8C-83A1-F6EECF244321}">
                <p14:modId xmlns:p14="http://schemas.microsoft.com/office/powerpoint/2010/main" val="2248640310"/>
              </p:ext>
            </p:extLst>
          </p:nvPr>
        </p:nvGraphicFramePr>
        <p:xfrm>
          <a:off x="285196" y="572700"/>
          <a:ext cx="8617900" cy="4550495"/>
        </p:xfrm>
        <a:graphic>
          <a:graphicData uri="http://schemas.openxmlformats.org/drawingml/2006/table">
            <a:tbl>
              <a:tblPr>
                <a:noFill/>
                <a:tableStyleId>{178B2CF1-C75D-4F7E-A100-BD5A6AD9CF12}</a:tableStyleId>
              </a:tblPr>
              <a:tblGrid>
                <a:gridCol w="113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0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1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358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項目</a:t>
                      </a:r>
                      <a:endParaRPr sz="12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使用案例 (Use Case)</a:t>
                      </a:r>
                      <a:endParaRPr sz="12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包含功能/說明</a:t>
                      </a:r>
                      <a:endParaRPr sz="12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相關角色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58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用戶認證 (Authentication)</a:t>
                      </a:r>
                      <a:endParaRPr sz="12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註冊、登入、發送 Email 驗證碼、重設密碼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Public, Buyer, Seller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58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II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商品瀏覽 (Product Browsing)</a:t>
                      </a:r>
                      <a:endParaRPr sz="12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瀏覽商品列表、查看商品詳情</a:t>
                      </a:r>
                      <a:endParaRPr sz="12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Public, Buyer, Seller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58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III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購物車管理 (Cart Management)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加入購物車、修改/刪除購物車項目</a:t>
                      </a:r>
                      <a:endParaRPr sz="12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Buyer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58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IV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訂單結帳 (Order Checkout)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執行結帳流程，自動進行多賣家拆單</a:t>
                      </a:r>
                      <a:endParaRPr sz="12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Buyer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58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買家訂單查詢 (Buyer Order Inquiry)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查詢買家自己的訂單列表與詳情</a:t>
                      </a:r>
                      <a:endParaRPr sz="12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Buyer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358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VI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評價管理 (Rating Management)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買家： 建立/更新商品評價 。賣家： 查詢商品評價 。</a:t>
                      </a:r>
                      <a:endParaRPr sz="12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Buyer, Seller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358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VII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買家錢包儲值 (Buyer Wallet Top-up)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增加電子錢包餘額</a:t>
                      </a:r>
                      <a:endParaRPr sz="12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Buyer</a:t>
                      </a:r>
                      <a:endParaRPr sz="12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358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VIII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賣家商品管理 (Seller Product Mgt.)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新增商品 (上架)、修改/刪除商品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Seller</a:t>
                      </a:r>
                      <a:endParaRPr sz="12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358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IX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賣家訂單查詢 (Seller Order Inquiry)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查詢賣家收到的訂單列表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Seller</a:t>
                      </a:r>
                      <a:endParaRPr sz="12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358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X</a:t>
                      </a:r>
                      <a:endParaRPr sz="12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賣家提款管理 (Seller Withdrawal)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設定提款帳戶、申請錢包提款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Seller</a:t>
                      </a:r>
                      <a:endParaRPr sz="12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358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/>
                        <a:t>XI</a:t>
                      </a:r>
                      <a:endParaRPr sz="12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200" dirty="0" smtClean="0"/>
                        <a:t>後臺管理員</a:t>
                      </a:r>
                      <a:endParaRPr sz="1200" dirty="0"/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200" dirty="0" smtClean="0"/>
                        <a:t>報表數據與會員管理</a:t>
                      </a:r>
                      <a:endParaRPr sz="1200" dirty="0"/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200" dirty="0" smtClean="0"/>
                        <a:t>Admin</a:t>
                      </a:r>
                      <a:endParaRPr sz="1200" dirty="0"/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518898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48981" y="130700"/>
            <a:ext cx="4446037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dirty="0" err="1" smtClean="0"/>
              <a:t>fetchMyRatings</a:t>
            </a:r>
            <a:r>
              <a:rPr lang="en" altLang="zh-TW" dirty="0"/>
              <a:t> - </a:t>
            </a:r>
            <a:r>
              <a:rPr lang="zh-TW" altLang="en-US" dirty="0"/>
              <a:t>賣</a:t>
            </a:r>
            <a:r>
              <a:rPr lang="en" altLang="zh-TW" dirty="0" smtClean="0"/>
              <a:t>家</a:t>
            </a:r>
            <a:r>
              <a:rPr lang="zh-TW" altLang="en-US" dirty="0" smtClean="0"/>
              <a:t>評價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3010144" cy="697756"/>
          </a:xfrm>
        </p:spPr>
        <p:txBody>
          <a:bodyPr>
            <a:normAutofit fontScale="92500" lnSpcReduction="20000"/>
          </a:bodyPr>
          <a:lstStyle/>
          <a:p>
            <a:pPr marL="114300" indent="0">
              <a:buNone/>
            </a:pPr>
            <a:r>
              <a:rPr lang="zh-TW" altLang="en-US" dirty="0" smtClean="0">
                <a:solidFill>
                  <a:schemeClr val="tx1"/>
                </a:solidFill>
              </a:rPr>
              <a:t>功能</a:t>
            </a:r>
            <a:r>
              <a:rPr lang="en-US" altLang="zh-TW" dirty="0" smtClean="0">
                <a:solidFill>
                  <a:schemeClr val="tx1"/>
                </a:solidFill>
              </a:rPr>
              <a:t>:</a:t>
            </a:r>
            <a:r>
              <a:rPr lang="zh-TW" altLang="en-US" dirty="0" smtClean="0">
                <a:solidFill>
                  <a:schemeClr val="tx1"/>
                </a:solidFill>
              </a:rPr>
              <a:t>顯示所有商品收到的評價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547" y="1152475"/>
            <a:ext cx="5087690" cy="337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634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05454" y="176757"/>
            <a:ext cx="534954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  <a:buSzPts val="2800"/>
            </a:pPr>
            <a:r>
              <a:rPr lang="en-US" altLang="zh-TW" sz="2500" dirty="0">
                <a:solidFill>
                  <a:schemeClr val="dk1"/>
                </a:solidFill>
              </a:rPr>
              <a:t>Admin </a:t>
            </a:r>
            <a:r>
              <a:rPr lang="zh-TW" altLang="en-US" sz="2500" dirty="0">
                <a:solidFill>
                  <a:schemeClr val="dk1"/>
                </a:solidFill>
              </a:rPr>
              <a:t>的身分檢查＋儲存資訊＋導頁</a:t>
            </a:r>
            <a:endParaRPr lang="en-US" altLang="zh-TW" sz="2500" dirty="0">
              <a:solidFill>
                <a:schemeClr val="dk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04" y="1079174"/>
            <a:ext cx="4050074" cy="302327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380225" y="938222"/>
            <a:ext cx="4572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/>
              <a:t>收到後端回傳 </a:t>
            </a:r>
            <a:r>
              <a:rPr lang="en-US" altLang="zh-TW" dirty="0"/>
              <a:t>JSON</a:t>
            </a:r>
            <a:r>
              <a:rPr lang="zh-TW" altLang="en-US" dirty="0"/>
              <a:t>，先讀出 </a:t>
            </a:r>
            <a:r>
              <a:rPr lang="en-US" altLang="zh-TW" dirty="0" err="1"/>
              <a:t>data.role</a:t>
            </a:r>
            <a:r>
              <a:rPr lang="en-US" altLang="zh-TW" dirty="0"/>
              <a:t> </a:t>
            </a:r>
            <a:r>
              <a:rPr lang="zh-TW" altLang="en-US" dirty="0"/>
              <a:t>作為實際身分 </a:t>
            </a:r>
            <a:r>
              <a:rPr lang="en-US" altLang="zh-TW" dirty="0" err="1"/>
              <a:t>actualRole</a:t>
            </a:r>
            <a:endParaRPr lang="en-US" altLang="zh-TW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/>
              <a:t>若 </a:t>
            </a:r>
            <a:r>
              <a:rPr lang="en-US" altLang="zh-TW" dirty="0" err="1"/>
              <a:t>actualRole</a:t>
            </a:r>
            <a:r>
              <a:rPr lang="en-US" altLang="zh-TW" dirty="0"/>
              <a:t> </a:t>
            </a:r>
            <a:r>
              <a:rPr lang="zh-TW" altLang="en-US" dirty="0"/>
              <a:t>與 </a:t>
            </a:r>
            <a:r>
              <a:rPr lang="en-US" altLang="zh-TW" dirty="0"/>
              <a:t>URL </a:t>
            </a:r>
            <a:r>
              <a:rPr lang="zh-TW" altLang="en-US" dirty="0"/>
              <a:t>的 </a:t>
            </a:r>
            <a:r>
              <a:rPr lang="en-US" altLang="zh-TW" dirty="0"/>
              <a:t>role </a:t>
            </a:r>
            <a:r>
              <a:rPr lang="zh-TW" altLang="en-US" dirty="0"/>
              <a:t>不符，顯示錯誤訊息「帳號身分不符」並終止流程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/>
              <a:t>登入成功時將 </a:t>
            </a:r>
            <a:r>
              <a:rPr lang="en-US" altLang="zh-TW" dirty="0"/>
              <a:t>token </a:t>
            </a:r>
            <a:r>
              <a:rPr lang="zh-TW" altLang="en-US" dirty="0"/>
              <a:t>與 </a:t>
            </a:r>
            <a:r>
              <a:rPr lang="en-US" altLang="zh-TW" dirty="0"/>
              <a:t>role </a:t>
            </a:r>
            <a:r>
              <a:rPr lang="zh-TW" altLang="en-US" dirty="0"/>
              <a:t>存入 </a:t>
            </a:r>
            <a:r>
              <a:rPr lang="en-US" altLang="zh-TW" dirty="0" err="1"/>
              <a:t>localStorage</a:t>
            </a:r>
            <a:r>
              <a:rPr lang="zh-TW" altLang="en-US" dirty="0"/>
              <a:t>，作為之後呼叫 </a:t>
            </a:r>
            <a:r>
              <a:rPr lang="en-US" altLang="zh-TW" dirty="0"/>
              <a:t>API </a:t>
            </a:r>
            <a:r>
              <a:rPr lang="zh-TW" altLang="en-US" dirty="0"/>
              <a:t>的憑證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/>
              <a:t>當 </a:t>
            </a:r>
            <a:r>
              <a:rPr lang="en-US" altLang="zh-TW" dirty="0" err="1"/>
              <a:t>actualRole</a:t>
            </a:r>
            <a:r>
              <a:rPr lang="en-US" altLang="zh-TW" dirty="0"/>
              <a:t> </a:t>
            </a:r>
            <a:r>
              <a:rPr lang="zh-TW" altLang="en-US" dirty="0"/>
              <a:t>為 </a:t>
            </a:r>
            <a:r>
              <a:rPr lang="en-US" altLang="zh-TW" dirty="0"/>
              <a:t>ADMIN </a:t>
            </a:r>
            <a:r>
              <a:rPr lang="zh-TW" altLang="en-US" dirty="0"/>
              <a:t>時，另外把 </a:t>
            </a:r>
            <a:r>
              <a:rPr lang="en-US" altLang="zh-TW" dirty="0" err="1"/>
              <a:t>adminCode</a:t>
            </a:r>
            <a:r>
              <a:rPr lang="en-US" altLang="zh-TW" dirty="0"/>
              <a:t> </a:t>
            </a:r>
            <a:r>
              <a:rPr lang="zh-TW" altLang="en-US" dirty="0"/>
              <a:t>與 </a:t>
            </a:r>
            <a:r>
              <a:rPr lang="en-US" altLang="zh-TW" dirty="0"/>
              <a:t>name </a:t>
            </a:r>
            <a:r>
              <a:rPr lang="zh-TW" altLang="en-US" dirty="0"/>
              <a:t>存在 </a:t>
            </a:r>
            <a:r>
              <a:rPr lang="en-US" altLang="zh-TW" dirty="0" err="1"/>
              <a:t>localStorage</a:t>
            </a:r>
            <a:r>
              <a:rPr lang="zh-TW" altLang="en-US" dirty="0"/>
              <a:t>，供 </a:t>
            </a:r>
            <a:r>
              <a:rPr lang="en-US" altLang="zh-TW" dirty="0"/>
              <a:t>admin-dashboard </a:t>
            </a:r>
            <a:r>
              <a:rPr lang="zh-TW" altLang="en-US" dirty="0"/>
              <a:t>使用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/>
              <a:t>1.5 </a:t>
            </a:r>
            <a:r>
              <a:rPr lang="zh-TW" altLang="en-US" dirty="0"/>
              <a:t>秒後依角色導頁：</a:t>
            </a:r>
            <a:r>
              <a:rPr lang="en-US" altLang="zh-TW" dirty="0"/>
              <a:t>BUYER → products.html</a:t>
            </a:r>
            <a:r>
              <a:rPr lang="zh-TW" altLang="en-US" dirty="0"/>
              <a:t>、</a:t>
            </a:r>
            <a:r>
              <a:rPr lang="en-US" altLang="zh-TW" dirty="0"/>
              <a:t>SELLER → seller-dashboard.html</a:t>
            </a:r>
            <a:r>
              <a:rPr lang="zh-TW" altLang="en-US" dirty="0"/>
              <a:t>、</a:t>
            </a:r>
            <a:r>
              <a:rPr lang="en-US" altLang="zh-TW" dirty="0"/>
              <a:t>ADMIN → admin-dashboard.html</a:t>
            </a:r>
          </a:p>
        </p:txBody>
      </p:sp>
    </p:spTree>
    <p:extLst>
      <p:ext uri="{BB962C8B-B14F-4D97-AF65-F5344CB8AC3E}">
        <p14:creationId xmlns:p14="http://schemas.microsoft.com/office/powerpoint/2010/main" val="17534044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後端架構概述</a:t>
            </a:r>
            <a:endParaRPr dirty="0"/>
          </a:p>
        </p:txBody>
      </p:sp>
      <p:sp>
        <p:nvSpPr>
          <p:cNvPr id="226" name="Google Shape;226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使用 Spring Boot 框架建構 RESTful API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模型層 (Model) ：定義資料結構 (JAP PO -&gt; VO)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控制層 (Controller) ：處理前端請求(controller-&gt;service-&gt;DAO JPA Repository)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資料存取層 (DAO) ：連接資料庫 (JPA Repository)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使用 JWT 驗證用戶身份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資料庫：儲存使用者, 商品, 訂單明細, 電子錢包, 銀行餘額, 購物車資料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522892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60300" cy="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JWT 驗證與帳號 - JwtUtil </a:t>
            </a:r>
            <a:endParaRPr/>
          </a:p>
        </p:txBody>
      </p:sp>
      <p:sp>
        <p:nvSpPr>
          <p:cNvPr id="232" name="Google Shape;232;p42"/>
          <p:cNvSpPr txBox="1"/>
          <p:nvPr/>
        </p:nvSpPr>
        <p:spPr>
          <a:xfrm>
            <a:off x="2064800" y="1075325"/>
            <a:ext cx="2696100" cy="19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產生 JWT : (右圖)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generateToken() 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建立或是獲取資訊提供JWT產生字串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&lt;加入額外資訊: role, user id&gt;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產生JWT字串: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createToken() 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有效期: application.properties裡設定</a:t>
            </a:r>
            <a:endParaRPr sz="1200">
              <a:solidFill>
                <a:schemeClr val="dk2"/>
              </a:solidFill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jwt.expiration.ms=86400000 //24小時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33" name="Google Shape;233;p42" title="Screenshot from 2025-11-25 17-14-4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0900" y="445025"/>
            <a:ext cx="4286312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2" title="Screenshot from 2025-11-25 17-31-0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61025"/>
            <a:ext cx="4127400" cy="206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2"/>
          <p:cNvSpPr txBox="1"/>
          <p:nvPr/>
        </p:nvSpPr>
        <p:spPr>
          <a:xfrm>
            <a:off x="0" y="2506925"/>
            <a:ext cx="1358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驗證JWT : (下圖)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isTokenValid() 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284270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94112"/>
            <a:ext cx="31438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/>
              <a:t>Security</a:t>
            </a:r>
            <a:r>
              <a:rPr lang="zh-TW" altLang="en-US" sz="2400" dirty="0"/>
              <a:t>（權限設定）</a:t>
            </a:r>
          </a:p>
        </p:txBody>
      </p:sp>
      <p:sp>
        <p:nvSpPr>
          <p:cNvPr id="3" name="矩形 2"/>
          <p:cNvSpPr/>
          <p:nvPr/>
        </p:nvSpPr>
        <p:spPr>
          <a:xfrm>
            <a:off x="140842" y="731372"/>
            <a:ext cx="38186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Admin </a:t>
            </a:r>
            <a:r>
              <a:rPr lang="zh-TW" altLang="en-US" sz="2000" dirty="0"/>
              <a:t>權限設定  </a:t>
            </a:r>
            <a:r>
              <a:rPr lang="en-US" altLang="zh-TW" sz="2000" dirty="0" err="1"/>
              <a:t>SecurityConfig</a:t>
            </a:r>
            <a:endParaRPr lang="en-US" altLang="zh-TW" sz="2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42" y="1307077"/>
            <a:ext cx="4783496" cy="288158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511615" y="1578316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 Security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授權規則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antMatchers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("/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auth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/**").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permitAll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：登入／註冊開放使用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antMatchers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("/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/admin/**").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hasRole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("ADMIN")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：後台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只允許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Admin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存取</a:t>
            </a:r>
          </a:p>
        </p:txBody>
      </p:sp>
    </p:spTree>
    <p:extLst>
      <p:ext uri="{BB962C8B-B14F-4D97-AF65-F5344CB8AC3E}">
        <p14:creationId xmlns:p14="http://schemas.microsoft.com/office/powerpoint/2010/main" val="18426002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1832" y="110890"/>
            <a:ext cx="54152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JWT </a:t>
            </a:r>
            <a:r>
              <a:rPr lang="zh-TW" altLang="en-US" sz="2000" dirty="0"/>
              <a:t>身分驗證過濾器　</a:t>
            </a:r>
            <a:r>
              <a:rPr lang="en-US" altLang="zh-TW" sz="2000" dirty="0" err="1"/>
              <a:t>JwtAuthenticationFilter</a:t>
            </a:r>
            <a:endParaRPr lang="en-US" altLang="zh-TW" sz="2000" dirty="0"/>
          </a:p>
        </p:txBody>
      </p:sp>
      <p:sp>
        <p:nvSpPr>
          <p:cNvPr id="3" name="矩形 2"/>
          <p:cNvSpPr/>
          <p:nvPr/>
        </p:nvSpPr>
        <p:spPr>
          <a:xfrm>
            <a:off x="264111" y="3836558"/>
            <a:ext cx="661891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1200" dirty="0" smtClean="0"/>
              <a:t>在 </a:t>
            </a:r>
            <a:r>
              <a:rPr lang="en-US" altLang="zh-TW" sz="1200" dirty="0" err="1"/>
              <a:t>SecurityConfig</a:t>
            </a:r>
            <a:r>
              <a:rPr lang="en-US" altLang="zh-TW" sz="1200" dirty="0"/>
              <a:t> </a:t>
            </a:r>
            <a:r>
              <a:rPr lang="zh-TW" altLang="en-US" sz="1200" dirty="0"/>
              <a:t>中透過建構子</a:t>
            </a:r>
            <a:r>
              <a:rPr lang="zh-TW" altLang="en-US" sz="1200" dirty="0" smtClean="0"/>
              <a:t>注入 </a:t>
            </a:r>
            <a:r>
              <a:rPr lang="en-US" altLang="zh-TW" sz="1200" dirty="0" err="1" smtClean="0"/>
              <a:t>JwtAuthenticationFilter</a:t>
            </a:r>
            <a:r>
              <a:rPr lang="zh-TW" altLang="en-US" sz="1200" dirty="0"/>
              <a:t>，當成專門處理 </a:t>
            </a:r>
            <a:r>
              <a:rPr lang="en-US" altLang="zh-TW" sz="1200" dirty="0"/>
              <a:t>JWT </a:t>
            </a:r>
            <a:r>
              <a:rPr lang="zh-TW" altLang="en-US" sz="1200" dirty="0"/>
              <a:t>的</a:t>
            </a:r>
            <a:r>
              <a:rPr lang="zh-TW" altLang="en-US" sz="1200" dirty="0" smtClean="0"/>
              <a:t>過濾器 </a:t>
            </a:r>
            <a:endParaRPr lang="en-US" altLang="zh-TW" sz="12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1200" dirty="0" smtClean="0"/>
              <a:t>在 </a:t>
            </a:r>
            <a:r>
              <a:rPr lang="en-US" altLang="zh-TW" sz="1200" dirty="0" err="1"/>
              <a:t>filterChain</a:t>
            </a:r>
            <a:r>
              <a:rPr lang="en-US" altLang="zh-TW" sz="1200" dirty="0"/>
              <a:t>() </a:t>
            </a:r>
            <a:r>
              <a:rPr lang="zh-TW" altLang="en-US" sz="1200" dirty="0"/>
              <a:t>裡用 </a:t>
            </a:r>
            <a:r>
              <a:rPr lang="en-US" altLang="zh-TW" sz="1200" dirty="0" err="1"/>
              <a:t>addFilterBefore</a:t>
            </a:r>
            <a:r>
              <a:rPr lang="en-US" altLang="zh-TW" sz="1200" dirty="0"/>
              <a:t>(</a:t>
            </a:r>
            <a:r>
              <a:rPr lang="en-US" altLang="zh-TW" sz="1200" dirty="0" err="1"/>
              <a:t>jwtAuthFilter</a:t>
            </a:r>
            <a:r>
              <a:rPr lang="en-US" altLang="zh-TW" sz="1200" dirty="0"/>
              <a:t>, </a:t>
            </a:r>
            <a:r>
              <a:rPr lang="en-US" altLang="zh-TW" sz="1200" dirty="0" err="1"/>
              <a:t>UsernamePasswordAuthenticationFilter.class</a:t>
            </a:r>
            <a:r>
              <a:rPr lang="en-US" altLang="zh-TW" sz="1200" dirty="0"/>
              <a:t>)</a:t>
            </a:r>
            <a:r>
              <a:rPr lang="zh-TW" altLang="en-US" sz="1200" dirty="0"/>
              <a:t>，讓所有請求先經過 </a:t>
            </a:r>
            <a:r>
              <a:rPr lang="en-US" altLang="zh-TW" sz="1200" dirty="0"/>
              <a:t>JWT </a:t>
            </a:r>
            <a:r>
              <a:rPr lang="zh-TW" altLang="en-US" sz="1200" dirty="0" smtClean="0"/>
              <a:t>驗證</a:t>
            </a:r>
            <a:endParaRPr lang="en-US" altLang="zh-TW" sz="12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1200" dirty="0" smtClean="0"/>
              <a:t>過濾器</a:t>
            </a:r>
            <a:r>
              <a:rPr lang="zh-TW" altLang="en-US" sz="1200" dirty="0"/>
              <a:t>會從 </a:t>
            </a:r>
            <a:r>
              <a:rPr lang="en-US" altLang="zh-TW" sz="1200" dirty="0"/>
              <a:t>Authorization: Bearer &lt;token&gt; </a:t>
            </a:r>
            <a:r>
              <a:rPr lang="zh-TW" altLang="en-US" sz="1200" dirty="0"/>
              <a:t>讀出 </a:t>
            </a:r>
            <a:r>
              <a:rPr lang="en-US" altLang="zh-TW" sz="1200" dirty="0"/>
              <a:t>JWT</a:t>
            </a:r>
            <a:r>
              <a:rPr lang="zh-TW" altLang="en-US" sz="1200" dirty="0"/>
              <a:t>，呼叫 </a:t>
            </a:r>
            <a:r>
              <a:rPr lang="en-US" altLang="zh-TW" sz="1200" dirty="0" err="1"/>
              <a:t>JwtService</a:t>
            </a:r>
            <a:r>
              <a:rPr lang="en-US" altLang="zh-TW" sz="1200" dirty="0"/>
              <a:t> </a:t>
            </a:r>
            <a:r>
              <a:rPr lang="zh-TW" altLang="en-US" sz="1200" dirty="0"/>
              <a:t>驗證，成功就建立登入身分放進 </a:t>
            </a:r>
            <a:r>
              <a:rPr lang="en-US" altLang="zh-TW" sz="1200" dirty="0" err="1"/>
              <a:t>SecurityContext</a:t>
            </a:r>
            <a:r>
              <a:rPr lang="zh-TW" altLang="en-US" sz="1200" dirty="0"/>
              <a:t>，後面 </a:t>
            </a:r>
            <a:r>
              <a:rPr lang="en-US" altLang="zh-TW" sz="1200" dirty="0" err="1"/>
              <a:t>hasRole</a:t>
            </a:r>
            <a:r>
              <a:rPr lang="en-US" altLang="zh-TW" sz="1200" dirty="0"/>
              <a:t>("ADMIN") </a:t>
            </a:r>
            <a:r>
              <a:rPr lang="zh-TW" altLang="en-US" sz="1200" dirty="0"/>
              <a:t>才能正確判斷是否為管理員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32" y="585761"/>
            <a:ext cx="4526003" cy="304667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647" y="511000"/>
            <a:ext cx="4082788" cy="332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068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48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AuthController</a:t>
            </a:r>
            <a:r>
              <a:rPr lang="en" sz="2500">
                <a:highlight>
                  <a:schemeClr val="lt1"/>
                </a:highlight>
              </a:rPr>
              <a:t> </a:t>
            </a:r>
            <a:r>
              <a:rPr lang="en" sz="2500"/>
              <a:t>功能簡介</a:t>
            </a:r>
            <a:endParaRPr sz="2500"/>
          </a:p>
        </p:txBody>
      </p:sp>
      <p:sp>
        <p:nvSpPr>
          <p:cNvPr id="241" name="Google Shape;241;p43"/>
          <p:cNvSpPr txBox="1"/>
          <p:nvPr/>
        </p:nvSpPr>
        <p:spPr>
          <a:xfrm>
            <a:off x="311700" y="1017725"/>
            <a:ext cx="87216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 dirty="0">
                <a:solidFill>
                  <a:schemeClr val="tx1"/>
                </a:solidFill>
              </a:rPr>
              <a:t>@ResController, @RequestMapping("/api/auth") 定義REST API端點</a:t>
            </a:r>
            <a:endParaRPr sz="1800"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 dirty="0">
                <a:solidFill>
                  <a:schemeClr val="tx1"/>
                </a:solidFill>
              </a:rPr>
              <a:t>@Autowired: 注入UserService, JwtUtil, UserDAO, PasswordEncoder</a:t>
            </a:r>
            <a:endParaRPr sz="1800"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 dirty="0">
                <a:solidFill>
                  <a:schemeClr val="tx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使用jwtUtil.generateToken(user): 當使用者登入後, 系統會產生帳號名稱(email), 角色(買家或賣家), User ID, 簽發時間, 有效期限的JWT Token.</a:t>
            </a:r>
            <a:endParaRPr sz="1800" dirty="0">
              <a:solidFill>
                <a:schemeClr val="tx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New"/>
              <a:buChar char="●"/>
            </a:pPr>
            <a:r>
              <a:rPr lang="en" sz="1800" dirty="0">
                <a:solidFill>
                  <a:schemeClr val="tx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HS256演算法進行加密簽章</a:t>
            </a:r>
            <a:endParaRPr sz="1800" dirty="0">
              <a:solidFill>
                <a:schemeClr val="tx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6703765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登入驗證API - AuthController</a:t>
            </a:r>
            <a:endParaRPr/>
          </a:p>
        </p:txBody>
      </p:sp>
      <p:sp>
        <p:nvSpPr>
          <p:cNvPr id="247" name="Google Shape;247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 i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@PostMapping</a:t>
            </a: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("/login")	// "/api/auth/login"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public ResponseEntity&lt;?&gt; login(</a:t>
            </a:r>
            <a:r>
              <a:rPr lang="en" sz="900" b="1" i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@Valid</a:t>
            </a: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 b="1" i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@RequestBody</a:t>
            </a: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LoginRequestVO requestVO) {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try {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// 1. 呼叫 Service 驗證帳號密碼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UserPO user = userService.login(requestVO);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// 2. 產生 JWT Token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String token = jwtUtil.generateToken(user);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// 3. 回傳包含 token + adminCode 的資訊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return ResponseEntity.</a:t>
            </a:r>
            <a:r>
              <a:rPr lang="en" sz="900" b="1" i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ok</a:t>
            </a: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new AuthResponseVO(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"登入成功",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user.getUserId(),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user.getName(),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user.getEmail(),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user.getRole(),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token,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user.getAdminCode() // 一般使用者通常是 null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)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);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} catch (Exception e) {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return ResponseEntity.</a:t>
            </a:r>
            <a:r>
              <a:rPr lang="en" sz="900" b="1" i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status</a:t>
            </a: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 b="1" i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HttpStatus</a:t>
            </a: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 b="1" i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UNAUTHORIZED</a:t>
            </a: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).body(e.getMessage());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900" b="1"/>
          </a:p>
        </p:txBody>
      </p:sp>
    </p:spTree>
    <p:extLst>
      <p:ext uri="{BB962C8B-B14F-4D97-AF65-F5344CB8AC3E}">
        <p14:creationId xmlns:p14="http://schemas.microsoft.com/office/powerpoint/2010/main" val="19662548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5"/>
          <p:cNvSpPr txBox="1">
            <a:spLocks noGrp="1"/>
          </p:cNvSpPr>
          <p:nvPr>
            <p:ph type="title"/>
          </p:nvPr>
        </p:nvSpPr>
        <p:spPr>
          <a:xfrm>
            <a:off x="311700" y="30925"/>
            <a:ext cx="276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實體類別</a:t>
            </a:r>
            <a:endParaRPr/>
          </a:p>
        </p:txBody>
      </p:sp>
      <p:sp>
        <p:nvSpPr>
          <p:cNvPr id="253" name="Google Shape;253;p45"/>
          <p:cNvSpPr txBox="1">
            <a:spLocks noGrp="1"/>
          </p:cNvSpPr>
          <p:nvPr>
            <p:ph type="body" idx="1"/>
          </p:nvPr>
        </p:nvSpPr>
        <p:spPr>
          <a:xfrm>
            <a:off x="311700" y="603625"/>
            <a:ext cx="2907300" cy="1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</a:rPr>
              <a:t>/**</a:t>
            </a:r>
            <a:endParaRPr sz="1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</a:rPr>
              <a:t>* PO (Entity) - 對應 `products` 商品資料表</a:t>
            </a:r>
            <a:endParaRPr sz="1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</a:rPr>
              <a:t>*/</a:t>
            </a:r>
            <a:endParaRPr sz="1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i="1">
                <a:solidFill>
                  <a:schemeClr val="dk1"/>
                </a:solidFill>
                <a:highlight>
                  <a:schemeClr val="lt1"/>
                </a:highlight>
              </a:rPr>
              <a:t>@Entity</a:t>
            </a:r>
            <a:endParaRPr sz="1100" i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i="1">
                <a:solidFill>
                  <a:schemeClr val="dk1"/>
                </a:solidFill>
                <a:highlight>
                  <a:schemeClr val="lt1"/>
                </a:highlight>
              </a:rPr>
              <a:t>@Table</a:t>
            </a: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</a:rPr>
              <a:t>(name = "products")</a:t>
            </a:r>
            <a:endParaRPr sz="1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i="1">
                <a:solidFill>
                  <a:schemeClr val="dk1"/>
                </a:solidFill>
                <a:highlight>
                  <a:schemeClr val="lt1"/>
                </a:highlight>
              </a:rPr>
              <a:t>@Data</a:t>
            </a:r>
            <a:endParaRPr sz="1100" i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i="1">
                <a:solidFill>
                  <a:schemeClr val="dk1"/>
                </a:solidFill>
                <a:highlight>
                  <a:schemeClr val="lt1"/>
                </a:highlight>
              </a:rPr>
              <a:t>@NoArgsConstructor</a:t>
            </a:r>
            <a:endParaRPr sz="1100" i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</a:rPr>
              <a:t>public class ProductPO {</a:t>
            </a:r>
            <a:endParaRPr/>
          </a:p>
        </p:txBody>
      </p:sp>
      <p:graphicFrame>
        <p:nvGraphicFramePr>
          <p:cNvPr id="254" name="Google Shape;254;p45"/>
          <p:cNvGraphicFramePr/>
          <p:nvPr/>
        </p:nvGraphicFramePr>
        <p:xfrm>
          <a:off x="3218975" y="154513"/>
          <a:ext cx="5833725" cy="48344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4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4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7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欄位名稱（Database）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說明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備註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product_id</a:t>
                      </a:r>
                      <a:endParaRPr sz="9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商品主鍵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PK(Primary Key)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seller_id</a:t>
                      </a:r>
                      <a:endParaRPr sz="9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關聯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FK(</a:t>
                      </a:r>
                      <a:r>
                        <a:rPr lang="en" sz="900">
                          <a:solidFill>
                            <a:schemeClr val="dk1"/>
                          </a:solidFill>
                        </a:rPr>
                        <a:t>Foreign Key </a:t>
                      </a:r>
                      <a:r>
                        <a:rPr lang="en" sz="900"/>
                        <a:t>)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category_id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商品分類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"電子產品", "食品" 等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name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商品名稱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最長 255 字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2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description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商品敘述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TEXT（</a:t>
                      </a:r>
                      <a:r>
                        <a:rPr lang="en" sz="900">
                          <a:solidFill>
                            <a:schemeClr val="dk1"/>
                          </a:solidFill>
                        </a:rPr>
                        <a:t>約能儲存 16,383 個中文字元</a:t>
                      </a:r>
                      <a:r>
                        <a:rPr lang="en" sz="900"/>
                        <a:t>）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2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price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商品價格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最多可儲存 10 位數字，其中有 2 位是小數位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7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stock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庫存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integer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7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image_url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照片連結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最長 255 字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7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created_at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時間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建立時間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7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updated_at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時間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更新時間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2565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ProductController</a:t>
            </a:r>
            <a:endParaRPr/>
          </a:p>
        </p:txBody>
      </p:sp>
      <p:sp>
        <p:nvSpPr>
          <p:cNvPr id="260" name="Google Shape;260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/>
              <a:t>@ResController, @RequestMapping("/api/products") 定義REST API端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/>
              <a:t>@Autowired: 注入 </a:t>
            </a:r>
            <a:r>
              <a:rPr lang="en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ProductService (只有seller可以訪問), JPA Repository</a:t>
            </a:r>
            <a:endParaRPr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●"/>
            </a:pPr>
            <a:r>
              <a:rPr lang="en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使用 MySQL 資料庫，儲存產品資料 (products 表)</a:t>
            </a:r>
            <a:endParaRPr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77585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系統功能說明</a:t>
            </a:r>
            <a:endParaRPr b="1"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520600" cy="3991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sz="6400" b="1" dirty="0">
                <a:solidFill>
                  <a:schemeClr val="dk1"/>
                </a:solidFill>
              </a:rPr>
              <a:t>頁面區域：買家/賣家登入、產品列表、訂單、購物車</a:t>
            </a:r>
            <a:endParaRPr sz="6400" b="1" dirty="0">
              <a:solidFill>
                <a:schemeClr val="dk1"/>
              </a:solidFill>
            </a:endParaRPr>
          </a:p>
          <a:p>
            <a:pPr marL="342900" lvl="0" algn="l" rtl="0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sz="6400" b="1" dirty="0">
                <a:solidFill>
                  <a:schemeClr val="dk1"/>
                </a:solidFill>
              </a:rPr>
              <a:t>主要功能 : </a:t>
            </a:r>
            <a:endParaRPr sz="6400" b="1" dirty="0">
              <a:solidFill>
                <a:schemeClr val="dk1"/>
              </a:solidFill>
            </a:endParaRPr>
          </a:p>
          <a:p>
            <a:pPr marL="857250" lvl="0" indent="-857250" algn="l" rtl="0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" sz="6400" b="1" dirty="0" smtClean="0">
                <a:solidFill>
                  <a:schemeClr val="dk1"/>
                </a:solidFill>
                <a:highlight>
                  <a:schemeClr val="lt1"/>
                </a:highlight>
              </a:rPr>
              <a:t>	買</a:t>
            </a:r>
            <a:r>
              <a:rPr lang="en" sz="6400" b="1" dirty="0">
                <a:solidFill>
                  <a:schemeClr val="dk1"/>
                </a:solidFill>
                <a:highlight>
                  <a:schemeClr val="lt1"/>
                </a:highlight>
              </a:rPr>
              <a:t>/賣家帳戶註冊&amp;登入, </a:t>
            </a:r>
            <a:endParaRPr sz="6400" b="1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857250" lvl="0" indent="-857250" algn="l" rtl="0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" sz="6400" b="1" dirty="0" smtClean="0">
                <a:solidFill>
                  <a:schemeClr val="dk1"/>
                </a:solidFill>
                <a:highlight>
                  <a:schemeClr val="lt1"/>
                </a:highlight>
              </a:rPr>
              <a:t>	產品顯示</a:t>
            </a:r>
            <a:r>
              <a:rPr lang="en" sz="6400" b="1" dirty="0">
                <a:solidFill>
                  <a:schemeClr val="dk1"/>
                </a:solidFill>
                <a:highlight>
                  <a:schemeClr val="lt1"/>
                </a:highlight>
              </a:rPr>
              <a:t>, </a:t>
            </a:r>
            <a:endParaRPr sz="6400" b="1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857250" lvl="0" indent="-857250" algn="l" rtl="0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" sz="6400" b="1" dirty="0" smtClean="0">
                <a:solidFill>
                  <a:schemeClr val="dk1"/>
                </a:solidFill>
                <a:highlight>
                  <a:schemeClr val="lt1"/>
                </a:highlight>
              </a:rPr>
              <a:t>	商品評價</a:t>
            </a:r>
            <a:r>
              <a:rPr lang="en" sz="6400" b="1" dirty="0">
                <a:solidFill>
                  <a:schemeClr val="dk1"/>
                </a:solidFill>
                <a:highlight>
                  <a:schemeClr val="lt1"/>
                </a:highlight>
              </a:rPr>
              <a:t>, </a:t>
            </a:r>
            <a:endParaRPr sz="6400" b="1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857250" lvl="0" indent="-857250" algn="l" rtl="0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" sz="6400" b="1" dirty="0" smtClean="0">
                <a:solidFill>
                  <a:schemeClr val="dk1"/>
                </a:solidFill>
                <a:highlight>
                  <a:schemeClr val="lt1"/>
                </a:highlight>
              </a:rPr>
              <a:t>	購物車</a:t>
            </a:r>
            <a:r>
              <a:rPr lang="en" sz="6400" b="1" dirty="0">
                <a:solidFill>
                  <a:schemeClr val="dk1"/>
                </a:solidFill>
                <a:highlight>
                  <a:schemeClr val="lt1"/>
                </a:highlight>
              </a:rPr>
              <a:t>, </a:t>
            </a:r>
            <a:endParaRPr sz="6400" b="1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857250" lvl="0" indent="-857250" algn="l" rtl="0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" sz="6400" b="1" dirty="0" smtClean="0">
                <a:solidFill>
                  <a:schemeClr val="dk1"/>
                </a:solidFill>
                <a:highlight>
                  <a:schemeClr val="lt1"/>
                </a:highlight>
              </a:rPr>
              <a:t>	訂單管理</a:t>
            </a:r>
            <a:r>
              <a:rPr lang="en" sz="6400" b="1" dirty="0">
                <a:solidFill>
                  <a:schemeClr val="dk1"/>
                </a:solidFill>
                <a:highlight>
                  <a:schemeClr val="lt1"/>
                </a:highlight>
              </a:rPr>
              <a:t>,</a:t>
            </a:r>
            <a:endParaRPr sz="6400" b="1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857250" lvl="0" indent="-857250" algn="l" rtl="0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" sz="6400" b="1" dirty="0" smtClean="0">
                <a:solidFill>
                  <a:schemeClr val="dk1"/>
                </a:solidFill>
                <a:highlight>
                  <a:schemeClr val="lt1"/>
                </a:highlight>
              </a:rPr>
              <a:t>	買家電子錢包儲值</a:t>
            </a:r>
            <a:r>
              <a:rPr lang="en" sz="6400" b="1" dirty="0">
                <a:solidFill>
                  <a:schemeClr val="dk1"/>
                </a:solidFill>
                <a:highlight>
                  <a:schemeClr val="lt1"/>
                </a:highlight>
              </a:rPr>
              <a:t>, </a:t>
            </a:r>
            <a:endParaRPr sz="6400" b="1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857250" indent="-857250">
              <a:spcBef>
                <a:spcPts val="1200"/>
              </a:spcBef>
              <a:buFont typeface="Wingdings" panose="05000000000000000000" pitchFamily="2" charset="2"/>
              <a:buChar char="u"/>
            </a:pPr>
            <a:r>
              <a:rPr lang="en" sz="6400" b="1" dirty="0" smtClean="0">
                <a:solidFill>
                  <a:schemeClr val="dk1"/>
                </a:solidFill>
                <a:highlight>
                  <a:schemeClr val="lt1"/>
                </a:highlight>
              </a:rPr>
              <a:t>	賣家收款</a:t>
            </a:r>
            <a:r>
              <a:rPr lang="en" altLang="zh-TW" sz="6400" b="1" dirty="0" smtClean="0">
                <a:solidFill>
                  <a:schemeClr val="dk1"/>
                </a:solidFill>
                <a:highlight>
                  <a:schemeClr val="lt1"/>
                </a:highlight>
              </a:rPr>
              <a:t>,</a:t>
            </a:r>
            <a:endParaRPr sz="6400" b="1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857250" lvl="0" indent="-857250" algn="l" rtl="0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" sz="6400" b="1" dirty="0" smtClean="0">
                <a:solidFill>
                  <a:schemeClr val="dk1"/>
                </a:solidFill>
                <a:highlight>
                  <a:schemeClr val="lt1"/>
                </a:highlight>
              </a:rPr>
              <a:t>	後台管理</a:t>
            </a:r>
            <a:r>
              <a:rPr lang="en" sz="6400" b="1" dirty="0">
                <a:solidFill>
                  <a:schemeClr val="dk1"/>
                </a:solidFill>
                <a:highlight>
                  <a:schemeClr val="lt1"/>
                </a:highlight>
              </a:rPr>
              <a:t>(</a:t>
            </a:r>
            <a:r>
              <a:rPr lang="en" sz="6400" b="1" dirty="0" smtClean="0">
                <a:solidFill>
                  <a:schemeClr val="dk1"/>
                </a:solidFill>
                <a:highlight>
                  <a:schemeClr val="lt1"/>
                </a:highlight>
              </a:rPr>
              <a:t>報表生成</a:t>
            </a:r>
            <a:r>
              <a:rPr lang="zh-TW" altLang="en-US" sz="6400" b="1" dirty="0" smtClean="0">
                <a:solidFill>
                  <a:schemeClr val="dk1"/>
                </a:solidFill>
                <a:highlight>
                  <a:schemeClr val="lt1"/>
                </a:highlight>
              </a:rPr>
              <a:t>與會員管理</a:t>
            </a:r>
            <a:r>
              <a:rPr lang="en" sz="6400" b="1" dirty="0" smtClean="0">
                <a:solidFill>
                  <a:schemeClr val="dk1"/>
                </a:solidFill>
                <a:highlight>
                  <a:schemeClr val="lt1"/>
                </a:highlight>
              </a:rPr>
              <a:t>)</a:t>
            </a:r>
            <a:r>
              <a:rPr lang="en" sz="6400" b="1" dirty="0">
                <a:solidFill>
                  <a:schemeClr val="dk1"/>
                </a:solidFill>
                <a:highlight>
                  <a:schemeClr val="lt1"/>
                </a:highlight>
              </a:rPr>
              <a:t>	</a:t>
            </a:r>
            <a:r>
              <a:rPr lang="en" sz="1724" b="1" dirty="0">
                <a:solidFill>
                  <a:schemeClr val="dk1"/>
                </a:solidFill>
                <a:highlight>
                  <a:schemeClr val="lt1"/>
                </a:highlight>
              </a:rPr>
              <a:t>	</a:t>
            </a:r>
            <a:r>
              <a:rPr lang="en" sz="1763" dirty="0">
                <a:solidFill>
                  <a:schemeClr val="dk1"/>
                </a:solidFill>
                <a:highlight>
                  <a:schemeClr val="lt1"/>
                </a:highlight>
              </a:rPr>
              <a:t>	</a:t>
            </a:r>
            <a:endParaRPr sz="1563" dirty="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		</a:t>
            </a:r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 實體類別</a:t>
            </a:r>
            <a:endParaRPr/>
          </a:p>
        </p:txBody>
      </p:sp>
      <p:sp>
        <p:nvSpPr>
          <p:cNvPr id="266" name="Google Shape;266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21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@Entity</a:t>
            </a:r>
            <a:endParaRPr sz="900" i="1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@Table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(name = "orders")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// (關鍵) 絕對不要用 @Data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@Getter</a:t>
            </a:r>
            <a:endParaRPr sz="900" i="1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@Setter</a:t>
            </a:r>
            <a:endParaRPr sz="900" i="1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@NoArgsConstructor</a:t>
            </a:r>
            <a:endParaRPr sz="900" i="1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@ToString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(exclude = {"buyer", "seller", "items"}) // (關鍵) 排除所有關聯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@EqualsAndHashCode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(exclude = {"buyer", "seller", "items"}) // (關鍵) 排除所有關聯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OrderPO {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@Id</a:t>
            </a:r>
            <a:endParaRPr sz="900" i="1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@GeneratedValue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(strategy = 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GenerationType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IDENTITY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@Column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(name = "order_id")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private Long orderId;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267" name="Google Shape;267;p47" title="Screenshot from 2025-11-25 20-43-0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337525"/>
            <a:ext cx="8839200" cy="1717843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7"/>
          <p:cNvSpPr txBox="1">
            <a:spLocks noGrp="1"/>
          </p:cNvSpPr>
          <p:nvPr>
            <p:ph type="body" idx="1"/>
          </p:nvPr>
        </p:nvSpPr>
        <p:spPr>
          <a:xfrm>
            <a:off x="4572000" y="1152475"/>
            <a:ext cx="4260300" cy="21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/**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* @ManyToOne: 多筆訂單「屬於」一個買家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*/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@ManyToOne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(fetch = 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FetchType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LAZY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@JoinColumn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(name = "buyer_id", nullable = false)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private UserPO buyer;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/**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* @ManyToOne: 多筆訂單「屬於」一個賣家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*/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@ManyToOne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(fetch = 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FetchType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LAZY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@JoinColumn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(name = "seller_id", nullable = false)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private UserPO seller;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/**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* @OneToMany: 一筆訂單「擁有多個」訂單項目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* (關鍵) mappedBy = "order"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* (關鍵) cascade = CascadeType.ALL (當儲存 OrderPO 時，自動儲存所有 items)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*/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@OneToMany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mappedBy = "order",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cascade = 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CascadeType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ALL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fetch = 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FetchType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LAZY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, // (關鍵) 必須是 LAZY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orphanRemoval = true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432455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8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OrderController功能簡介</a:t>
            </a:r>
            <a:endParaRPr/>
          </a:p>
        </p:txBody>
      </p:sp>
      <p:sp>
        <p:nvSpPr>
          <p:cNvPr id="274" name="Google Shape;274;p48"/>
          <p:cNvSpPr txBox="1">
            <a:spLocks noGrp="1"/>
          </p:cNvSpPr>
          <p:nvPr>
            <p:ph type="body" idx="1"/>
          </p:nvPr>
        </p:nvSpPr>
        <p:spPr>
          <a:xfrm>
            <a:off x="311700" y="572700"/>
            <a:ext cx="8520600" cy="11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@PostMapping</a:t>
            </a: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("/checkout")	// /api/orders/checkout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public ResponseEntity&lt;?&gt; checkoutFromMyCart() {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try {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// (Service 會回傳「此次」建立的所有新訂單)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List&lt;OrderResponseVO&gt; newOrders = orderService.checkoutFromMyCart();</a:t>
            </a:r>
            <a:endParaRPr sz="2000"/>
          </a:p>
        </p:txBody>
      </p:sp>
      <p:sp>
        <p:nvSpPr>
          <p:cNvPr id="275" name="Google Shape;275;p48"/>
          <p:cNvSpPr txBox="1"/>
          <p:nvPr/>
        </p:nvSpPr>
        <p:spPr>
          <a:xfrm>
            <a:off x="311700" y="1727100"/>
            <a:ext cx="6376500" cy="3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流程說明：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此 API 不需要 Request Body，它會自動從 Token 抓取買家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   /**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    * 從 Token 中解析出「使用者名稱 (Email)」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    * JwtUtil.java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    */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   public String extractUsername(String token) {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       return extractClaim(token, Claims::getSubject);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   }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儲存「訂單」, (因為 cascade = ALL, 這會「同時」儲存所有 OrderItemPO)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OrderPO savedOrder = orderDAO.save(newOrder);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為了不要有recursion造成stackoverflow(不斷循環查詢造成記憶體爆掉), 要設定成"LAZY"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OrderPO (JAP entity) : 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   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</a:rPr>
              <a:t>@OneToMany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(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       mappedBy = "order",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       cascade = CascadeType.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</a:rPr>
              <a:t>ALL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,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       fetch = FetchType.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</a:rPr>
              <a:t>LAZY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, // (關鍵) 必須是 LAZY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       orphanRemoval = true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   )</a:t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066921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9"/>
          <p:cNvSpPr txBox="1"/>
          <p:nvPr/>
        </p:nvSpPr>
        <p:spPr>
          <a:xfrm>
            <a:off x="311700" y="315900"/>
            <a:ext cx="8520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查詢單筆訂單（含明細）：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81" name="Google Shape;281;p49"/>
          <p:cNvSpPr txBox="1"/>
          <p:nvPr/>
        </p:nvSpPr>
        <p:spPr>
          <a:xfrm>
            <a:off x="311700" y="859300"/>
            <a:ext cx="5963400" cy="14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@GetMapping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" sz="1200" b="1">
                <a:solidFill>
                  <a:srgbClr val="2A00FF"/>
                </a:solidFill>
                <a:highlight>
                  <a:srgbClr val="FFFFFF"/>
                </a:highlight>
              </a:rPr>
              <a:t>"/me/{orderId}"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)			// GET : /api/orders/me/{orderId}</a:t>
            </a:r>
            <a:endParaRPr sz="12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" sz="1200" b="1">
                <a:solidFill>
                  <a:srgbClr val="7F0055"/>
                </a:solidFill>
                <a:highlight>
                  <a:srgbClr val="FFFFFF"/>
                </a:highlight>
              </a:rPr>
              <a:t>public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ResponseEntity&lt;?&gt; getMyOrderDetails(</a:t>
            </a: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@PathVariable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Long </a:t>
            </a:r>
            <a:r>
              <a:rPr lang="en" sz="1200" b="1">
                <a:solidFill>
                  <a:srgbClr val="6A3E3E"/>
                </a:solidFill>
                <a:highlight>
                  <a:srgbClr val="FFFFFF"/>
                </a:highlight>
              </a:rPr>
              <a:t>orderId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2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根據訂單編號查詢單筆訂單。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• 預設會包含訂單明細，如果你想保留明細給前端查閱，這樣設計是可以的</a:t>
            </a:r>
            <a:endParaRPr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1370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OrderItem實體類別</a:t>
            </a:r>
            <a:endParaRPr/>
          </a:p>
        </p:txBody>
      </p:sp>
      <p:sp>
        <p:nvSpPr>
          <p:cNvPr id="287" name="Google Shape;287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03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@Entity</a:t>
            </a:r>
            <a:endParaRPr sz="1200" b="1">
              <a:solidFill>
                <a:srgbClr val="646464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@Table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(name = </a:t>
            </a:r>
            <a:r>
              <a:rPr lang="en" sz="1200" b="1">
                <a:solidFill>
                  <a:srgbClr val="2A00FF"/>
                </a:solidFill>
                <a:highlight>
                  <a:srgbClr val="FFFFFF"/>
                </a:highlight>
              </a:rPr>
              <a:t>"order_items"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2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rgbClr val="3F7F5F"/>
                </a:solidFill>
                <a:highlight>
                  <a:srgbClr val="FFFFFF"/>
                </a:highlight>
              </a:rPr>
              <a:t>// (關鍵) 絕對不要用 @Data</a:t>
            </a:r>
            <a:endParaRPr sz="1200" b="1">
              <a:solidFill>
                <a:srgbClr val="3F7F5F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@Getter</a:t>
            </a:r>
            <a:endParaRPr sz="1200" b="1">
              <a:solidFill>
                <a:srgbClr val="646464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@Setter</a:t>
            </a:r>
            <a:endParaRPr sz="1200" b="1">
              <a:solidFill>
                <a:srgbClr val="646464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@NoArgsConstructor</a:t>
            </a:r>
            <a:endParaRPr sz="1200" b="1">
              <a:solidFill>
                <a:srgbClr val="646464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@ToString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(exclude = {</a:t>
            </a:r>
            <a:r>
              <a:rPr lang="en" sz="1200" b="1">
                <a:solidFill>
                  <a:srgbClr val="2A00FF"/>
                </a:solidFill>
                <a:highlight>
                  <a:srgbClr val="FFFFFF"/>
                </a:highlight>
              </a:rPr>
              <a:t>"order"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lang="en" sz="1200" b="1">
                <a:solidFill>
                  <a:srgbClr val="2A00FF"/>
                </a:solidFill>
                <a:highlight>
                  <a:srgbClr val="FFFFFF"/>
                </a:highlight>
              </a:rPr>
              <a:t>"product"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lang="en" sz="1200" b="1">
                <a:solidFill>
                  <a:srgbClr val="2A00FF"/>
                </a:solidFill>
                <a:highlight>
                  <a:srgbClr val="FFFFFF"/>
                </a:highlight>
              </a:rPr>
              <a:t>"productRating"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})</a:t>
            </a:r>
            <a:endParaRPr sz="12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@EqualsAndHashCode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(exclude = {</a:t>
            </a:r>
            <a:r>
              <a:rPr lang="en" sz="1200" b="1">
                <a:solidFill>
                  <a:srgbClr val="2A00FF"/>
                </a:solidFill>
                <a:highlight>
                  <a:srgbClr val="FFFFFF"/>
                </a:highlight>
              </a:rPr>
              <a:t>"order"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lang="en" sz="1200" b="1">
                <a:solidFill>
                  <a:srgbClr val="2A00FF"/>
                </a:solidFill>
                <a:highlight>
                  <a:srgbClr val="FFFFFF"/>
                </a:highlight>
              </a:rPr>
              <a:t>"product"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lang="en" sz="1200" b="1">
                <a:solidFill>
                  <a:srgbClr val="2A00FF"/>
                </a:solidFill>
                <a:highlight>
                  <a:srgbClr val="FFFFFF"/>
                </a:highlight>
              </a:rPr>
              <a:t>"productRating"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})</a:t>
            </a:r>
            <a:endParaRPr sz="12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rgbClr val="7F0055"/>
                </a:solidFill>
                <a:highlight>
                  <a:srgbClr val="FFFFFF"/>
                </a:highlight>
              </a:rPr>
              <a:t>public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1200" b="1">
                <a:solidFill>
                  <a:srgbClr val="7F0055"/>
                </a:solidFill>
                <a:highlight>
                  <a:srgbClr val="FFFFFF"/>
                </a:highlight>
              </a:rPr>
              <a:t>class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OrderItemPO {</a:t>
            </a:r>
            <a:endParaRPr sz="12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@Id</a:t>
            </a:r>
            <a:endParaRPr sz="1200" b="1">
              <a:solidFill>
                <a:srgbClr val="646464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@GeneratedValue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(strategy = GenerationType.</a:t>
            </a:r>
            <a:r>
              <a:rPr lang="en" sz="1200" b="1" i="1">
                <a:solidFill>
                  <a:srgbClr val="0000C0"/>
                </a:solidFill>
                <a:highlight>
                  <a:srgbClr val="FFFFFF"/>
                </a:highlight>
              </a:rPr>
              <a:t>IDENTITY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2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@Column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(name = </a:t>
            </a:r>
            <a:r>
              <a:rPr lang="en" sz="1200" b="1">
                <a:solidFill>
                  <a:srgbClr val="2A00FF"/>
                </a:solidFill>
                <a:highlight>
                  <a:srgbClr val="FFFFFF"/>
                </a:highlight>
              </a:rPr>
              <a:t>"order_item_id"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2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" sz="1200" b="1">
                <a:solidFill>
                  <a:srgbClr val="7F0055"/>
                </a:solidFill>
                <a:highlight>
                  <a:srgbClr val="FFFFFF"/>
                </a:highlight>
              </a:rPr>
              <a:t>private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Long </a:t>
            </a:r>
            <a:r>
              <a:rPr lang="en" sz="1200" b="1">
                <a:solidFill>
                  <a:srgbClr val="0000C0"/>
                </a:solidFill>
                <a:highlight>
                  <a:srgbClr val="FFFFFF"/>
                </a:highlight>
              </a:rPr>
              <a:t>orderItemId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;</a:t>
            </a:r>
            <a:endParaRPr sz="12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@ManyToOne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(fetch = FetchType.</a:t>
            </a:r>
            <a:r>
              <a:rPr lang="en" sz="1200" b="1" i="1">
                <a:solidFill>
                  <a:srgbClr val="0000C0"/>
                </a:solidFill>
                <a:highlight>
                  <a:srgbClr val="FFFFFF"/>
                </a:highlight>
              </a:rPr>
              <a:t>LAZY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2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@JoinColumn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(name = </a:t>
            </a:r>
            <a:r>
              <a:rPr lang="en" sz="1200" b="1">
                <a:solidFill>
                  <a:srgbClr val="2A00FF"/>
                </a:solidFill>
                <a:highlight>
                  <a:srgbClr val="FFFFFF"/>
                </a:highlight>
              </a:rPr>
              <a:t>"order_id"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, nullable = </a:t>
            </a:r>
            <a:r>
              <a:rPr lang="en" sz="1200" b="1">
                <a:solidFill>
                  <a:srgbClr val="7F0055"/>
                </a:solidFill>
                <a:highlight>
                  <a:srgbClr val="FFFFFF"/>
                </a:highlight>
              </a:rPr>
              <a:t>false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2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" sz="1200" b="1">
                <a:solidFill>
                  <a:srgbClr val="7F0055"/>
                </a:solidFill>
                <a:highlight>
                  <a:srgbClr val="FFFFFF"/>
                </a:highlight>
              </a:rPr>
              <a:t>private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OrderPO </a:t>
            </a:r>
            <a:r>
              <a:rPr lang="en" sz="1200" b="1">
                <a:solidFill>
                  <a:srgbClr val="0000C0"/>
                </a:solidFill>
                <a:highlight>
                  <a:srgbClr val="FFFFFF"/>
                </a:highlight>
              </a:rPr>
              <a:t>order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;</a:t>
            </a:r>
            <a:endParaRPr sz="12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@ManyToOne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(fetch = FetchType.</a:t>
            </a:r>
            <a:r>
              <a:rPr lang="en" sz="1200" b="1" i="1">
                <a:solidFill>
                  <a:srgbClr val="0000C0"/>
                </a:solidFill>
                <a:highlight>
                  <a:srgbClr val="FFFFFF"/>
                </a:highlight>
              </a:rPr>
              <a:t>LAZY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2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@JoinColumn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(name = </a:t>
            </a:r>
            <a:r>
              <a:rPr lang="en" sz="1200" b="1">
                <a:solidFill>
                  <a:srgbClr val="2A00FF"/>
                </a:solidFill>
                <a:highlight>
                  <a:srgbClr val="FFFFFF"/>
                </a:highlight>
              </a:rPr>
              <a:t>"product_id"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, nullable = </a:t>
            </a:r>
            <a:r>
              <a:rPr lang="en" sz="1200" b="1">
                <a:solidFill>
                  <a:srgbClr val="7F0055"/>
                </a:solidFill>
                <a:highlight>
                  <a:srgbClr val="FFFFFF"/>
                </a:highlight>
              </a:rPr>
              <a:t>true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2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" sz="1200" b="1">
                <a:solidFill>
                  <a:srgbClr val="7F0055"/>
                </a:solidFill>
                <a:highlight>
                  <a:srgbClr val="FFFFFF"/>
                </a:highlight>
              </a:rPr>
              <a:t>private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ProductPO </a:t>
            </a:r>
            <a:r>
              <a:rPr lang="en" sz="1200" b="1">
                <a:solidFill>
                  <a:srgbClr val="0000C0"/>
                </a:solidFill>
                <a:highlight>
                  <a:srgbClr val="FFFFFF"/>
                </a:highlight>
              </a:rPr>
              <a:t>product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;</a:t>
            </a:r>
            <a:endParaRPr/>
          </a:p>
        </p:txBody>
      </p:sp>
      <p:sp>
        <p:nvSpPr>
          <p:cNvPr id="288" name="Google Shape;288;p50"/>
          <p:cNvSpPr txBox="1"/>
          <p:nvPr/>
        </p:nvSpPr>
        <p:spPr>
          <a:xfrm>
            <a:off x="5892000" y="1152475"/>
            <a:ext cx="2940300" cy="26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81000" marR="3810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</a:rPr>
              <a:t>因為 </a:t>
            </a:r>
            <a:r>
              <a:rPr lang="en" sz="1100" b="1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@Data</a:t>
            </a:r>
            <a:r>
              <a:rPr lang="en" sz="1100" b="1">
                <a:solidFill>
                  <a:schemeClr val="dk1"/>
                </a:solidFill>
              </a:rPr>
              <a:t> 會自動產生 ToString / Equals / HashCode，導致 Lazy Loading、雙向關係、Hibernate Proxy 全部炸掉。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只要是 JPA Entity，一律：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不用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@Data</a:t>
            </a:r>
            <a:b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00">
                <a:solidFill>
                  <a:schemeClr val="dk1"/>
                </a:solidFill>
              </a:rPr>
              <a:t> 用 Getter、Setter + 有控制的 ToString、Equals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1316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資料庫Order_items和Orders關聯性</a:t>
            </a:r>
            <a:endParaRPr/>
          </a:p>
        </p:txBody>
      </p:sp>
      <p:sp>
        <p:nvSpPr>
          <p:cNvPr id="294" name="Google Shape;294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Order_items是「訂單項目」的資料表，用來記錄每張訂單中包含了哪些商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品,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每一筆Order_items資料中會包含一個Order_id欄位，指向Orders資料表中的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id欄位</a:t>
            </a:r>
            <a:endParaRPr/>
          </a:p>
        </p:txBody>
      </p:sp>
      <p:pic>
        <p:nvPicPr>
          <p:cNvPr id="295" name="Google Shape;295;p51" title="螢幕擷取畫面 2025-11-26 11374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525" y="3157675"/>
            <a:ext cx="5986316" cy="2005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20455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SellerOrderController 功能簡介 </a:t>
            </a:r>
            <a:endParaRPr/>
          </a:p>
        </p:txBody>
      </p:sp>
      <p:sp>
        <p:nvSpPr>
          <p:cNvPr id="312" name="Google Shape;312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F5FBF"/>
                </a:solidFill>
                <a:highlight>
                  <a:srgbClr val="FFFFFF"/>
                </a:highlight>
              </a:rPr>
              <a:t>查詢 ”賣家” 收到的所有訂單</a:t>
            </a:r>
            <a:endParaRPr sz="1200" b="1">
              <a:solidFill>
                <a:srgbClr val="3F5FBF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F5FBF"/>
                </a:solidFill>
                <a:highlight>
                  <a:srgbClr val="FFFFFF"/>
                </a:highlight>
              </a:rPr>
              <a:t>GET </a:t>
            </a:r>
            <a:r>
              <a:rPr lang="en" sz="1200" b="1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http://localhost:8080/api/seller/orders/me</a:t>
            </a:r>
            <a:endParaRPr sz="1200" b="1">
              <a:solidFill>
                <a:srgbClr val="3F5FBF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3F5FBF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 @RestController</a:t>
            </a:r>
            <a:endParaRPr sz="1200" b="1">
              <a:solidFill>
                <a:srgbClr val="646464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@RequestMapping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" sz="1200" b="1">
                <a:solidFill>
                  <a:srgbClr val="2A00FF"/>
                </a:solidFill>
                <a:highlight>
                  <a:srgbClr val="FFFFFF"/>
                </a:highlight>
              </a:rPr>
              <a:t>"/api/seller/orders"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2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7F0055"/>
                </a:solidFill>
                <a:highlight>
                  <a:srgbClr val="FFFFFF"/>
                </a:highlight>
              </a:rPr>
              <a:t>public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1200" b="1">
                <a:solidFill>
                  <a:srgbClr val="7F0055"/>
                </a:solidFill>
                <a:highlight>
                  <a:srgbClr val="FFFFFF"/>
                </a:highlight>
              </a:rPr>
              <a:t>class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SellerOrderController {</a:t>
            </a:r>
            <a:endParaRPr sz="12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流程說明: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驗證是否為賣家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根據users table的user id(關聯到orders 的seller id)找出此賣家下的所有訂單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highlight>
                  <a:schemeClr val="lt1"/>
                </a:highlight>
              </a:rPr>
              <a:t>為了不要有recursion造成stackoverflow(不斷循環查詢造成記憶體爆掉), OrderPO要設定成"LAZY"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3882071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RatingController 功能簡介</a:t>
            </a:r>
            <a:endParaRPr/>
          </a:p>
        </p:txBody>
      </p:sp>
      <p:sp>
        <p:nvSpPr>
          <p:cNvPr id="318" name="Google Shape;318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646464"/>
                </a:solidFill>
                <a:highlight>
                  <a:srgbClr val="FFFFFF"/>
                </a:highlight>
              </a:rPr>
              <a:t>買家評論:</a:t>
            </a:r>
            <a:endParaRPr sz="1100" b="1">
              <a:solidFill>
                <a:srgbClr val="646464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646464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646464"/>
                </a:solidFill>
                <a:highlight>
                  <a:srgbClr val="FFFFFF"/>
                </a:highlight>
              </a:rPr>
              <a:t>@RestController</a:t>
            </a:r>
            <a:endParaRPr sz="1100" b="1">
              <a:solidFill>
                <a:srgbClr val="646464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646464"/>
                </a:solidFill>
                <a:highlight>
                  <a:srgbClr val="FFFFFF"/>
                </a:highlight>
              </a:rPr>
              <a:t>@RequestMapping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" sz="1100" b="1">
                <a:solidFill>
                  <a:srgbClr val="2A00FF"/>
                </a:solidFill>
                <a:highlight>
                  <a:srgbClr val="FFFFFF"/>
                </a:highlight>
              </a:rPr>
              <a:t>"/api/ratings"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1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</a:rPr>
              <a:t>POST貼上評論:</a:t>
            </a:r>
            <a:endParaRPr sz="11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7F0055"/>
                </a:solidFill>
                <a:highlight>
                  <a:srgbClr val="FFFFFF"/>
                </a:highlight>
              </a:rPr>
              <a:t>public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1100" b="1">
                <a:solidFill>
                  <a:srgbClr val="7F0055"/>
                </a:solidFill>
                <a:highlight>
                  <a:srgbClr val="FFFFFF"/>
                </a:highlight>
              </a:rPr>
              <a:t>class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RatingController {</a:t>
            </a:r>
            <a:endParaRPr sz="11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646464"/>
                </a:solidFill>
                <a:highlight>
                  <a:srgbClr val="FFFFFF"/>
                </a:highlight>
              </a:rPr>
              <a:t>@PostMapping</a:t>
            </a:r>
            <a:endParaRPr sz="1100" b="1">
              <a:solidFill>
                <a:srgbClr val="646464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" sz="1100" b="1">
                <a:solidFill>
                  <a:srgbClr val="7F0055"/>
                </a:solidFill>
                <a:highlight>
                  <a:srgbClr val="FFFFFF"/>
                </a:highlight>
              </a:rPr>
              <a:t>public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ResponseEntity&lt;?&gt; createRating(</a:t>
            </a:r>
            <a:r>
              <a:rPr lang="en" sz="1100" b="1">
                <a:solidFill>
                  <a:srgbClr val="646464"/>
                </a:solidFill>
                <a:highlight>
                  <a:srgbClr val="FFFFFF"/>
                </a:highlight>
              </a:rPr>
              <a:t>@Valid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1100" b="1">
                <a:solidFill>
                  <a:srgbClr val="646464"/>
                </a:solidFill>
                <a:highlight>
                  <a:srgbClr val="FFFFFF"/>
                </a:highlight>
              </a:rPr>
              <a:t>@RequestBody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CreateRatingRequestVO </a:t>
            </a:r>
            <a:r>
              <a:rPr lang="en" sz="1100" b="1">
                <a:solidFill>
                  <a:srgbClr val="6A3E3E"/>
                </a:solidFill>
                <a:highlight>
                  <a:srgbClr val="FFFFFF"/>
                </a:highlight>
              </a:rPr>
              <a:t>requestVO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) {</a:t>
            </a:r>
            <a:endParaRPr sz="11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      </a:t>
            </a:r>
            <a:r>
              <a:rPr lang="en" sz="1100" b="1">
                <a:solidFill>
                  <a:srgbClr val="7F0055"/>
                </a:solidFill>
                <a:highlight>
                  <a:srgbClr val="FFFFFF"/>
                </a:highlight>
              </a:rPr>
              <a:t>try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{</a:t>
            </a:r>
            <a:endParaRPr sz="1100" b="1">
              <a:solidFill>
                <a:srgbClr val="3F7F5F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          RatingResponseVO </a:t>
            </a:r>
            <a:r>
              <a:rPr lang="en" sz="1100" b="1">
                <a:solidFill>
                  <a:srgbClr val="6A3E3E"/>
                </a:solidFill>
                <a:highlight>
                  <a:srgbClr val="FFFFFF"/>
                </a:highlight>
              </a:rPr>
              <a:t>newRating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= </a:t>
            </a:r>
            <a:r>
              <a:rPr lang="en" sz="1100" b="1">
                <a:solidFill>
                  <a:srgbClr val="0000C0"/>
                </a:solidFill>
                <a:highlight>
                  <a:srgbClr val="D4D4D4"/>
                </a:highlight>
              </a:rPr>
              <a:t>ratingService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.createRating(</a:t>
            </a:r>
            <a:r>
              <a:rPr lang="en" sz="1100" b="1">
                <a:solidFill>
                  <a:srgbClr val="6A3E3E"/>
                </a:solidFill>
                <a:highlight>
                  <a:srgbClr val="FFFFFF"/>
                </a:highlight>
              </a:rPr>
              <a:t>requestVO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  <a:endParaRPr sz="11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         </a:t>
            </a:r>
            <a:endParaRPr sz="11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驗證角色是否為買家</a:t>
            </a: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取得訂單明細</a:t>
            </a: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/>
              <a:t>JAP儲存評價</a:t>
            </a: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6331483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RatingController 功能簡介</a:t>
            </a:r>
            <a:endParaRPr/>
          </a:p>
        </p:txBody>
      </p:sp>
      <p:sp>
        <p:nvSpPr>
          <p:cNvPr id="324" name="Google Shape;324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買家(登入買家)的所有評論</a:t>
            </a:r>
            <a:r>
              <a:rPr lang="en" sz="1200"/>
              <a:t>: </a:t>
            </a:r>
            <a:r>
              <a:rPr lang="en" sz="1200">
                <a:solidFill>
                  <a:srgbClr val="0000FF"/>
                </a:solidFill>
              </a:rPr>
              <a:t>GET </a:t>
            </a:r>
            <a:r>
              <a:rPr lang="en" sz="1200" b="1">
                <a:solidFill>
                  <a:srgbClr val="0000FF"/>
                </a:solidFill>
                <a:highlight>
                  <a:srgbClr val="FFFFFF"/>
                </a:highlight>
              </a:rPr>
              <a:t>/api/ratings/me</a:t>
            </a:r>
            <a:endParaRPr sz="1200" b="1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" sz="1100" b="1">
                <a:solidFill>
                  <a:srgbClr val="646464"/>
                </a:solidFill>
                <a:highlight>
                  <a:srgbClr val="FFFFFF"/>
                </a:highlight>
              </a:rPr>
              <a:t>@GetMapping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" sz="1100" b="1">
                <a:solidFill>
                  <a:srgbClr val="2A00FF"/>
                </a:solidFill>
                <a:highlight>
                  <a:srgbClr val="FFFFFF"/>
                </a:highlight>
              </a:rPr>
              <a:t>"/me"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1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" sz="1100" b="1">
                <a:solidFill>
                  <a:srgbClr val="7F0055"/>
                </a:solidFill>
                <a:highlight>
                  <a:srgbClr val="FFFFFF"/>
                </a:highlight>
              </a:rPr>
              <a:t>public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ResponseEntity&lt;?&gt; getMyRatings() {</a:t>
            </a:r>
            <a:endParaRPr sz="1100" b="1">
              <a:solidFill>
                <a:srgbClr val="7F0055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         </a:t>
            </a:r>
            <a:endParaRPr sz="11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驗證角色是否為買家</a:t>
            </a: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</a:rPr>
              <a:t>修改評論</a:t>
            </a:r>
            <a:r>
              <a:rPr lang="en" sz="1200"/>
              <a:t>: </a:t>
            </a:r>
            <a:r>
              <a:rPr lang="en" sz="1200">
                <a:solidFill>
                  <a:srgbClr val="0000FF"/>
                </a:solidFill>
              </a:rPr>
              <a:t>PUT </a:t>
            </a:r>
            <a:r>
              <a:rPr lang="en" sz="1200" b="1">
                <a:solidFill>
                  <a:srgbClr val="0000FF"/>
                </a:solidFill>
                <a:highlight>
                  <a:srgbClr val="FFFFFF"/>
                </a:highlight>
              </a:rPr>
              <a:t>/api/ratings/{ratingId}</a:t>
            </a:r>
            <a:endParaRPr sz="1200"/>
          </a:p>
          <a:p>
            <a:pPr marL="2540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646464"/>
                </a:solidFill>
                <a:highlight>
                  <a:srgbClr val="FFFFFF"/>
                </a:highlight>
              </a:rPr>
              <a:t>@PutMapping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" sz="1100" b="1">
                <a:solidFill>
                  <a:srgbClr val="2A00FF"/>
                </a:solidFill>
                <a:highlight>
                  <a:srgbClr val="FFFFFF"/>
                </a:highlight>
              </a:rPr>
              <a:t>"/{ratingId}"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1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" sz="1100" b="1">
                <a:solidFill>
                  <a:srgbClr val="7F0055"/>
                </a:solidFill>
                <a:highlight>
                  <a:srgbClr val="FFFFFF"/>
                </a:highlight>
              </a:rPr>
              <a:t>public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ResponseEntity&lt;?&gt; updateMyRating(</a:t>
            </a:r>
            <a:endParaRPr sz="11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驗證角色是否為買家</a:t>
            </a: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取得評價</a:t>
            </a: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/>
              <a:t>更新欄位</a:t>
            </a: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32014621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WalletController 功能簡介</a:t>
            </a:r>
            <a:endParaRPr/>
          </a:p>
        </p:txBody>
      </p:sp>
      <p:sp>
        <p:nvSpPr>
          <p:cNvPr id="330" name="Google Shape;330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646464"/>
                </a:solidFill>
                <a:highlight>
                  <a:srgbClr val="FFFFFF"/>
                </a:highlight>
              </a:rPr>
              <a:t>@PostMapping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" sz="1100" b="1">
                <a:solidFill>
                  <a:srgbClr val="2A00FF"/>
                </a:solidFill>
                <a:highlight>
                  <a:srgbClr val="FFFFFF"/>
                </a:highlight>
              </a:rPr>
              <a:t>"/topup"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)		// </a:t>
            </a:r>
            <a:r>
              <a:rPr lang="en" sz="1100" b="1">
                <a:solidFill>
                  <a:srgbClr val="0000FF"/>
                </a:solidFill>
                <a:highlight>
                  <a:srgbClr val="FFFFFF"/>
                </a:highlight>
              </a:rPr>
              <a:t>POST /api/wallet/topup</a:t>
            </a:r>
            <a:endParaRPr sz="1100" b="1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" sz="1100" b="1">
                <a:solidFill>
                  <a:srgbClr val="7F0055"/>
                </a:solidFill>
                <a:highlight>
                  <a:srgbClr val="FFFFFF"/>
                </a:highlight>
              </a:rPr>
              <a:t>public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ResponseEntity&lt;?&gt; topUpMyWallet(</a:t>
            </a:r>
            <a:r>
              <a:rPr lang="en" sz="1100" b="1">
                <a:solidFill>
                  <a:srgbClr val="646464"/>
                </a:solidFill>
                <a:highlight>
                  <a:srgbClr val="FFFFFF"/>
                </a:highlight>
              </a:rPr>
              <a:t>@Valid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1100" b="1">
                <a:solidFill>
                  <a:srgbClr val="646464"/>
                </a:solidFill>
                <a:highlight>
                  <a:srgbClr val="FFFFFF"/>
                </a:highlight>
              </a:rPr>
              <a:t>@RequestBody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TopUpRequestVO </a:t>
            </a:r>
            <a:r>
              <a:rPr lang="en" sz="1100" b="1">
                <a:solidFill>
                  <a:srgbClr val="6A3E3E"/>
                </a:solidFill>
                <a:highlight>
                  <a:srgbClr val="FFFFFF"/>
                </a:highlight>
              </a:rPr>
              <a:t>requestVO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) {</a:t>
            </a:r>
            <a:endParaRPr sz="11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取得錢包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加值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儲存變更錢包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JPA建立交易紀錄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將紀錄存到後端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回傳更新後的錢包</a:t>
            </a: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6200369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2142" y="80104"/>
            <a:ext cx="57877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AdminUserController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–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管理員後台會員管理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2" y="617197"/>
            <a:ext cx="3638267" cy="274134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97" y="3360377"/>
            <a:ext cx="3991795" cy="171902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408098" y="2149390"/>
            <a:ext cx="473590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GET /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/admin/users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：管理員查看所有會員清單（買家＋賣家）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GET /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/admin/users/{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userId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}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：依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userId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查單一會員詳細資料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DELETE /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/admin/users/{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userId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}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：呼叫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AdminUserService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刪除或停用會員帳號</a:t>
            </a:r>
          </a:p>
        </p:txBody>
      </p:sp>
    </p:spTree>
    <p:extLst>
      <p:ext uri="{BB962C8B-B14F-4D97-AF65-F5344CB8AC3E}">
        <p14:creationId xmlns:p14="http://schemas.microsoft.com/office/powerpoint/2010/main" val="2211388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1700" y="100468"/>
            <a:ext cx="887622" cy="572700"/>
          </a:xfrm>
        </p:spPr>
        <p:txBody>
          <a:bodyPr>
            <a:normAutofit fontScale="90000"/>
          </a:bodyPr>
          <a:lstStyle/>
          <a:p>
            <a:r>
              <a:rPr lang="zh-TW" altLang="en-US" b="1" dirty="0"/>
              <a:t>首頁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991025"/>
          </a:xfrm>
        </p:spPr>
        <p:txBody>
          <a:bodyPr/>
          <a:lstStyle/>
          <a:p>
            <a:pPr lvl="0"/>
            <a:r>
              <a:rPr lang="zh-TW" altLang="en-US" dirty="0">
                <a:solidFill>
                  <a:schemeClr val="tx1"/>
                </a:solidFill>
              </a:rPr>
              <a:t>首頁預設會顯示角色分流</a:t>
            </a:r>
            <a:r>
              <a:rPr lang="zh-TW" altLang="en-US" dirty="0" smtClean="0">
                <a:solidFill>
                  <a:schemeClr val="tx1"/>
                </a:solidFill>
              </a:rPr>
              <a:t>畫面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lvl="0"/>
            <a:endParaRPr lang="en-US" altLang="zh-TW" dirty="0">
              <a:solidFill>
                <a:schemeClr val="tx1"/>
              </a:solidFill>
            </a:endParaRPr>
          </a:p>
          <a:p>
            <a:pPr lvl="0"/>
            <a:endParaRPr lang="en-US" altLang="zh-TW" dirty="0" smtClean="0">
              <a:solidFill>
                <a:schemeClr val="tx1"/>
              </a:solidFill>
            </a:endParaRPr>
          </a:p>
          <a:p>
            <a:pPr lvl="0"/>
            <a:endParaRPr lang="en-US" altLang="zh-TW" dirty="0">
              <a:solidFill>
                <a:schemeClr val="tx1"/>
              </a:solidFill>
            </a:endParaRPr>
          </a:p>
          <a:p>
            <a:pPr lvl="0"/>
            <a:endParaRPr lang="en-US" altLang="zh-TW" dirty="0" smtClean="0">
              <a:solidFill>
                <a:schemeClr val="tx1"/>
              </a:solidFill>
            </a:endParaRPr>
          </a:p>
          <a:p>
            <a:pPr lvl="0"/>
            <a:r>
              <a:rPr lang="zh-TW" altLang="en-US" dirty="0">
                <a:solidFill>
                  <a:schemeClr val="tx1"/>
                </a:solidFill>
              </a:rPr>
              <a:t>點擊</a:t>
            </a:r>
            <a:r>
              <a:rPr lang="zh-TW" altLang="en-US" dirty="0" smtClean="0">
                <a:solidFill>
                  <a:schemeClr val="tx1"/>
                </a:solidFill>
              </a:rPr>
              <a:t>角色後進入登入</a:t>
            </a:r>
            <a:r>
              <a:rPr lang="en-US" altLang="zh-TW" dirty="0" smtClean="0">
                <a:solidFill>
                  <a:schemeClr val="tx1"/>
                </a:solidFill>
              </a:rPr>
              <a:t>/</a:t>
            </a:r>
            <a:r>
              <a:rPr lang="zh-TW" altLang="en-US" dirty="0" smtClean="0">
                <a:solidFill>
                  <a:schemeClr val="tx1"/>
                </a:solidFill>
              </a:rPr>
              <a:t>註冊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114300" lvl="0" indent="0">
              <a:buNone/>
            </a:pPr>
            <a:r>
              <a:rPr lang="zh-TW" altLang="en-US" dirty="0" smtClean="0">
                <a:solidFill>
                  <a:schemeClr val="tx1"/>
                </a:solidFill>
              </a:rPr>
              <a:t>      </a:t>
            </a:r>
            <a:r>
              <a:rPr lang="en-US" altLang="zh-TW" dirty="0" smtClean="0">
                <a:solidFill>
                  <a:schemeClr val="tx1"/>
                </a:solidFill>
              </a:rPr>
              <a:t>(</a:t>
            </a:r>
            <a:r>
              <a:rPr lang="zh-TW" altLang="en-US" dirty="0">
                <a:solidFill>
                  <a:schemeClr val="tx1"/>
                </a:solidFill>
              </a:rPr>
              <a:t>選擇</a:t>
            </a:r>
            <a:r>
              <a:rPr lang="zh-TW" altLang="en-US" dirty="0" smtClean="0">
                <a:solidFill>
                  <a:schemeClr val="tx1"/>
                </a:solidFill>
              </a:rPr>
              <a:t>管理員則只有登入</a:t>
            </a:r>
            <a:r>
              <a:rPr lang="en-US" altLang="zh-TW" dirty="0" smtClean="0">
                <a:solidFill>
                  <a:schemeClr val="tx1"/>
                </a:solidFill>
              </a:rPr>
              <a:t>)</a:t>
            </a:r>
            <a:endParaRPr lang="zh-TW" altLang="en-US" dirty="0">
              <a:solidFill>
                <a:schemeClr val="tx1"/>
              </a:solidFill>
            </a:endParaRP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480" y="386818"/>
            <a:ext cx="2853175" cy="208501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709" y="2723324"/>
            <a:ext cx="2506638" cy="224622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264" y="2723323"/>
            <a:ext cx="2621953" cy="224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245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7141" y="94112"/>
            <a:ext cx="42466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Admin </a:t>
            </a:r>
            <a:r>
              <a:rPr lang="zh-TW" altLang="en-US" sz="2000" dirty="0"/>
              <a:t>報表  </a:t>
            </a:r>
            <a:r>
              <a:rPr lang="en-US" altLang="zh-TW" sz="2000" dirty="0" err="1"/>
              <a:t>AdminReportController</a:t>
            </a:r>
            <a:endParaRPr lang="en-US" altLang="zh-TW" sz="2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41" y="678780"/>
            <a:ext cx="3906300" cy="142782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41" y="2106600"/>
            <a:ext cx="3669877" cy="253734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407" y="678780"/>
            <a:ext cx="3487928" cy="181052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123441" y="3129771"/>
            <a:ext cx="495154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GET /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api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/admin/reports/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summary?period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=WEEK|QUARTER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：取得周報／季報營運摘要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GET /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api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/admin/reports/financial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：取得營收、訂單數、平均客單價等財務統計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Controller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只負責接收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period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等參數，實際統計邏輯交給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AdminReportService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43189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結論</a:t>
            </a:r>
            <a:endParaRPr/>
          </a:p>
        </p:txBody>
      </p:sp>
      <p:sp>
        <p:nvSpPr>
          <p:cNvPr id="301" name="Google Shape;301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本專案，整合前端與後端技術，實作會員登入、商品展示、購物車、訂單管理等功能。前端使用HTML、JavaScript建構互動式介面，並串接後端RESTful API。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後端則採用Spring Boot 搭配JWT 驗證與資料庫(MySQL)，實現完整的帳號驗證與訂單資料管理，本專案展示了前後端分離商城系統。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串接綠界第三方金流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34758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1662874" cy="572700"/>
          </a:xfrm>
        </p:spPr>
        <p:txBody>
          <a:bodyPr>
            <a:normAutofit fontScale="90000"/>
          </a:bodyPr>
          <a:lstStyle/>
          <a:p>
            <a:r>
              <a:rPr lang="zh-TW" altLang="en-US" b="1" dirty="0" smtClean="0"/>
              <a:t>註冊系統</a:t>
            </a:r>
            <a:endParaRPr lang="zh-TW" altLang="en-US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180787" cy="3416400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/>
                </a:solidFill>
              </a:rPr>
              <a:t>輸入</a:t>
            </a:r>
            <a:r>
              <a:rPr lang="zh-TW" altLang="en-US" dirty="0" smtClean="0">
                <a:solidFill>
                  <a:schemeClr val="tx1"/>
                </a:solidFill>
              </a:rPr>
              <a:t>電子郵件後按下</a:t>
            </a:r>
            <a:r>
              <a:rPr lang="en-US" altLang="zh-TW" dirty="0" smtClean="0">
                <a:solidFill>
                  <a:schemeClr val="tx1"/>
                </a:solidFill>
              </a:rPr>
              <a:t>[</a:t>
            </a:r>
            <a:r>
              <a:rPr lang="zh-TW" altLang="en-US" dirty="0" smtClean="0">
                <a:solidFill>
                  <a:schemeClr val="tx1"/>
                </a:solidFill>
              </a:rPr>
              <a:t>獲取驗證碼</a:t>
            </a:r>
            <a:r>
              <a:rPr lang="en-US" altLang="zh-TW" dirty="0" smtClean="0">
                <a:solidFill>
                  <a:schemeClr val="tx1"/>
                </a:solidFill>
              </a:rPr>
              <a:t>]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en-US" dirty="0" smtClean="0">
                <a:solidFill>
                  <a:schemeClr val="tx1"/>
                </a:solidFill>
              </a:rPr>
              <a:t>驗證碼會傳送到郵箱裡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altLang="zh-TW" dirty="0" smtClean="0">
                <a:solidFill>
                  <a:schemeClr val="tx1"/>
                </a:solidFill>
              </a:rPr>
              <a:t>     (</a:t>
            </a:r>
            <a:r>
              <a:rPr lang="zh-TW" altLang="en-US" dirty="0" smtClean="0">
                <a:solidFill>
                  <a:schemeClr val="tx1"/>
                </a:solidFill>
              </a:rPr>
              <a:t>後端</a:t>
            </a:r>
            <a:r>
              <a:rPr lang="en-US" altLang="zh-TW" dirty="0" smtClean="0">
                <a:solidFill>
                  <a:schemeClr val="tx1"/>
                </a:solidFill>
              </a:rPr>
              <a:t>Console</a:t>
            </a:r>
            <a:r>
              <a:rPr lang="zh-TW" altLang="en-US" dirty="0" smtClean="0">
                <a:solidFill>
                  <a:schemeClr val="tx1"/>
                </a:solidFill>
              </a:rPr>
              <a:t>也能看到</a:t>
            </a:r>
            <a:r>
              <a:rPr lang="en-US" altLang="zh-TW" dirty="0" smtClean="0">
                <a:solidFill>
                  <a:schemeClr val="tx1"/>
                </a:solidFill>
              </a:rPr>
              <a:t>)</a:t>
            </a:r>
          </a:p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102" y="2397549"/>
            <a:ext cx="3074504" cy="16715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227" y="1240577"/>
            <a:ext cx="2353057" cy="3778393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4780671" y="502795"/>
            <a:ext cx="2954655" cy="94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lnSpc>
                <a:spcPct val="115000"/>
              </a:lnSpc>
              <a:buClr>
                <a:schemeClr val="dk2"/>
              </a:buClr>
              <a:buSzPts val="1800"/>
              <a:buFont typeface="Arial"/>
              <a:buChar char="●"/>
            </a:pPr>
            <a:r>
              <a:rPr lang="zh-TW" altLang="en-US" sz="1800" dirty="0">
                <a:solidFill>
                  <a:schemeClr val="tx1"/>
                </a:solidFill>
              </a:rPr>
              <a:t>輸入驗證碼跟基本資料</a:t>
            </a:r>
            <a:endParaRPr lang="en-US" altLang="zh-TW" sz="1800" dirty="0">
              <a:solidFill>
                <a:schemeClr val="tx1"/>
              </a:solidFill>
            </a:endParaRPr>
          </a:p>
          <a:p>
            <a:pPr marL="457200" indent="-342900">
              <a:lnSpc>
                <a:spcPct val="115000"/>
              </a:lnSpc>
              <a:buClr>
                <a:schemeClr val="dk2"/>
              </a:buClr>
              <a:buSzPts val="1800"/>
              <a:buFont typeface="Arial"/>
              <a:buChar char="●"/>
            </a:pPr>
            <a:r>
              <a:rPr lang="zh-TW" altLang="en-US" sz="1800" dirty="0">
                <a:solidFill>
                  <a:schemeClr val="tx1"/>
                </a:solidFill>
              </a:rPr>
              <a:t>註冊完成後會跳回首頁</a:t>
            </a:r>
            <a:endParaRPr lang="en-US" altLang="zh-TW" sz="1800" dirty="0">
              <a:solidFill>
                <a:schemeClr val="tx1"/>
              </a:solidFill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8109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2796" y="54086"/>
            <a:ext cx="1503848" cy="572700"/>
          </a:xfrm>
        </p:spPr>
        <p:txBody>
          <a:bodyPr>
            <a:normAutofit fontScale="90000"/>
          </a:bodyPr>
          <a:lstStyle/>
          <a:p>
            <a:r>
              <a:rPr lang="zh-TW" altLang="en-US" b="1" dirty="0" smtClean="0"/>
              <a:t>重設密碼</a:t>
            </a:r>
            <a:endParaRPr lang="zh-TW" altLang="en-US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</a:rPr>
              <a:t>點選</a:t>
            </a:r>
            <a:r>
              <a:rPr lang="en-US" altLang="zh-TW" dirty="0" smtClean="0">
                <a:solidFill>
                  <a:schemeClr val="tx1"/>
                </a:solidFill>
              </a:rPr>
              <a:t>[</a:t>
            </a:r>
            <a:r>
              <a:rPr lang="zh-TW" altLang="en-US" dirty="0" smtClean="0">
                <a:solidFill>
                  <a:schemeClr val="tx1"/>
                </a:solidFill>
              </a:rPr>
              <a:t>忘記密碼</a:t>
            </a:r>
            <a:r>
              <a:rPr lang="en-US" altLang="zh-TW" dirty="0" smtClean="0">
                <a:solidFill>
                  <a:schemeClr val="tx1"/>
                </a:solidFill>
              </a:rPr>
              <a:t>]</a:t>
            </a:r>
            <a:r>
              <a:rPr lang="zh-TW" altLang="en-US" dirty="0" smtClean="0">
                <a:solidFill>
                  <a:schemeClr val="tx1"/>
                </a:solidFill>
              </a:rPr>
              <a:t>，輸入</a:t>
            </a:r>
            <a:r>
              <a:rPr lang="en-US" altLang="zh-TW" dirty="0" smtClean="0">
                <a:solidFill>
                  <a:schemeClr val="tx1"/>
                </a:solidFill>
              </a:rPr>
              <a:t>Email</a:t>
            </a:r>
            <a:r>
              <a:rPr lang="zh-TW" altLang="en-US" dirty="0" smtClean="0">
                <a:solidFill>
                  <a:schemeClr val="tx1"/>
                </a:solidFill>
              </a:rPr>
              <a:t>按下發送</a:t>
            </a:r>
            <a:endParaRPr lang="en-US" altLang="zh-TW" dirty="0" smtClean="0">
              <a:solidFill>
                <a:schemeClr val="tx1"/>
              </a:solidFill>
            </a:endParaRPr>
          </a:p>
          <a:p>
            <a:r>
              <a:rPr lang="zh-TW" altLang="en-US" dirty="0" smtClean="0">
                <a:solidFill>
                  <a:schemeClr val="tx1"/>
                </a:solidFill>
              </a:rPr>
              <a:t>點選郵件裡的連結</a:t>
            </a:r>
            <a:endParaRPr lang="en-US" altLang="zh-TW" dirty="0" smtClean="0">
              <a:solidFill>
                <a:schemeClr val="tx1"/>
              </a:solidFill>
            </a:endParaRPr>
          </a:p>
          <a:p>
            <a:endParaRPr lang="en-US" altLang="zh-TW" dirty="0">
              <a:solidFill>
                <a:schemeClr val="tx1"/>
              </a:solidFill>
            </a:endParaRPr>
          </a:p>
          <a:p>
            <a:endParaRPr lang="en-US" altLang="zh-TW" dirty="0" smtClean="0">
              <a:solidFill>
                <a:schemeClr val="tx1"/>
              </a:solidFill>
            </a:endParaRPr>
          </a:p>
          <a:p>
            <a:endParaRPr lang="en-US" altLang="zh-TW" dirty="0">
              <a:solidFill>
                <a:schemeClr val="tx1"/>
              </a:solidFill>
            </a:endParaRPr>
          </a:p>
          <a:p>
            <a:endParaRPr lang="en-US" altLang="zh-TW" dirty="0" smtClean="0">
              <a:solidFill>
                <a:schemeClr val="tx1"/>
              </a:solidFill>
            </a:endParaRPr>
          </a:p>
          <a:p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en-US" dirty="0" smtClean="0">
                <a:solidFill>
                  <a:schemeClr val="tx1"/>
                </a:solidFill>
              </a:rPr>
              <a:t>輸入新密碼就可以完成重設了</a:t>
            </a:r>
            <a:endParaRPr lang="en-US" altLang="zh-TW" dirty="0" smtClean="0">
              <a:solidFill>
                <a:schemeClr val="tx1"/>
              </a:solidFill>
            </a:endParaRPr>
          </a:p>
          <a:p>
            <a:endParaRPr lang="en-US" altLang="zh-TW" dirty="0">
              <a:solidFill>
                <a:schemeClr val="tx1"/>
              </a:solidFill>
            </a:endParaRPr>
          </a:p>
          <a:p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878" y="155296"/>
            <a:ext cx="2642566" cy="219047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52" y="1877178"/>
            <a:ext cx="2980807" cy="14027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7820" y="2932507"/>
            <a:ext cx="2220981" cy="216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02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81558"/>
            <a:ext cx="173576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登入系統</a:t>
            </a:r>
            <a:endParaRPr b="1" dirty="0"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/>
            <a:r>
              <a:rPr lang="en" dirty="0">
                <a:solidFill>
                  <a:schemeClr val="tx1"/>
                </a:solidFill>
              </a:rPr>
              <a:t>輸入您的帳號密碼</a:t>
            </a:r>
            <a:r>
              <a:rPr lang="en" dirty="0">
                <a:solidFill>
                  <a:schemeClr val="tx1"/>
                </a:solidFill>
              </a:rPr>
              <a:t>，例如：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solidFill>
                  <a:schemeClr val="tx1"/>
                </a:solidFill>
              </a:rPr>
              <a:t>	帳號：</a:t>
            </a:r>
            <a:r>
              <a:rPr lang="en-US" dirty="0" smtClean="0">
                <a:solidFill>
                  <a:schemeClr val="tx1"/>
                </a:solidFill>
              </a:rPr>
              <a:t>b1@gmail.com</a:t>
            </a:r>
            <a:endParaRPr dirty="0" smtClean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solidFill>
                  <a:schemeClr val="tx1"/>
                </a:solidFill>
              </a:rPr>
              <a:t>	密碼：</a:t>
            </a:r>
            <a:r>
              <a:rPr lang="en-US" dirty="0" smtClean="0">
                <a:solidFill>
                  <a:schemeClr val="tx1"/>
                </a:solidFill>
              </a:rPr>
              <a:t>a1234567</a:t>
            </a:r>
            <a:endParaRPr dirty="0" smtClean="0">
              <a:solidFill>
                <a:schemeClr val="tx1"/>
              </a:solidFill>
            </a:endParaRPr>
          </a:p>
          <a:p>
            <a:pPr lvl="0"/>
            <a:r>
              <a:rPr lang="en" dirty="0">
                <a:solidFill>
                  <a:schemeClr val="tx1"/>
                </a:solidFill>
              </a:rPr>
              <a:t>按下</a:t>
            </a:r>
            <a:r>
              <a:rPr lang="en" dirty="0">
                <a:solidFill>
                  <a:schemeClr val="tx1"/>
                </a:solidFill>
              </a:rPr>
              <a:t>「登入」</a:t>
            </a:r>
            <a:r>
              <a:rPr lang="en" dirty="0" smtClean="0">
                <a:solidFill>
                  <a:schemeClr val="tx1"/>
                </a:solidFill>
              </a:rPr>
              <a:t>按鈕後</a:t>
            </a:r>
            <a:r>
              <a:rPr lang="zh-TW" altLang="en-US" dirty="0" smtClean="0">
                <a:solidFill>
                  <a:schemeClr val="tx1"/>
                </a:solidFill>
              </a:rPr>
              <a:t>，進入商城首頁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578" y="778753"/>
            <a:ext cx="3180425" cy="357146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2742</Words>
  <Application>Microsoft Office PowerPoint</Application>
  <PresentationFormat>如螢幕大小 (16:9)</PresentationFormat>
  <Paragraphs>548</Paragraphs>
  <Slides>61</Slides>
  <Notes>45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61</vt:i4>
      </vt:variant>
    </vt:vector>
  </HeadingPairs>
  <TitlesOfParts>
    <vt:vector size="68" baseType="lpstr">
      <vt:lpstr>Roboto Mono</vt:lpstr>
      <vt:lpstr>微軟正黑體</vt:lpstr>
      <vt:lpstr>標楷體</vt:lpstr>
      <vt:lpstr>Arial</vt:lpstr>
      <vt:lpstr>Courier New</vt:lpstr>
      <vt:lpstr>Wingdings</vt:lpstr>
      <vt:lpstr>Simple Light</vt:lpstr>
      <vt:lpstr>專案名稱: 全端電商平台</vt:lpstr>
      <vt:lpstr>大綱</vt:lpstr>
      <vt:lpstr>專案介紹</vt:lpstr>
      <vt:lpstr>使用案例（Use Case）</vt:lpstr>
      <vt:lpstr>系統功能說明</vt:lpstr>
      <vt:lpstr>首頁</vt:lpstr>
      <vt:lpstr>註冊系統</vt:lpstr>
      <vt:lpstr>重設密碼</vt:lpstr>
      <vt:lpstr>登入系統</vt:lpstr>
      <vt:lpstr>商城首頁</vt:lpstr>
      <vt:lpstr>管理購物車</vt:lpstr>
      <vt:lpstr>結帳</vt:lpstr>
      <vt:lpstr>建立訂單</vt:lpstr>
      <vt:lpstr>商品評價</vt:lpstr>
      <vt:lpstr>查詢歷史訂單</vt:lpstr>
      <vt:lpstr>賣家商店</vt:lpstr>
      <vt:lpstr>帳戶管理</vt:lpstr>
      <vt:lpstr>賣家訂單紀錄</vt:lpstr>
      <vt:lpstr>評價紀錄</vt:lpstr>
      <vt:lpstr>資料庫模型圖</vt:lpstr>
      <vt:lpstr>資料庫模型圖說明 - 使用者 &amp; 認證 (User &amp; Auth) </vt:lpstr>
      <vt:lpstr>商品 &amp; 分類 (Product &amp; Catalog)</vt:lpstr>
      <vt:lpstr>購物車 &amp; 訂單 (Cart &amp; Order) </vt:lpstr>
      <vt:lpstr>金流 &amp; 帳戶 (Wallet &amp; Finance)</vt:lpstr>
      <vt:lpstr>前端程式</vt:lpstr>
      <vt:lpstr>API 呼叫流程整理</vt:lpstr>
      <vt:lpstr>前端畫面區塊程式</vt:lpstr>
      <vt:lpstr>前端畫面區塊程式</vt:lpstr>
      <vt:lpstr>登入功能</vt:lpstr>
      <vt:lpstr>顯示商品</vt:lpstr>
      <vt:lpstr>加入購物車</vt:lpstr>
      <vt:lpstr>購物車更新</vt:lpstr>
      <vt:lpstr>handleCheckout（）提交訂單功能</vt:lpstr>
      <vt:lpstr>renderCart 顯示訂單清單</vt:lpstr>
      <vt:lpstr>fetchOrderDetails(orderId) - 顯示特定訂單詳細資料</vt:lpstr>
      <vt:lpstr>renderProductRatings - 買家評價</vt:lpstr>
      <vt:lpstr>fetchMyProducts - 賣家商品</vt:lpstr>
      <vt:lpstr>fetchMyBankAccount/fetchMyWallet - 賣家帳戶 </vt:lpstr>
      <vt:lpstr>fetchMySellerOrders() 獲取我(賣家)的所有訂單</vt:lpstr>
      <vt:lpstr>fetchMyRatings - 賣家評價</vt:lpstr>
      <vt:lpstr>PowerPoint 簡報</vt:lpstr>
      <vt:lpstr>後端架構概述</vt:lpstr>
      <vt:lpstr>JWT 驗證與帳號 - JwtUtil </vt:lpstr>
      <vt:lpstr>PowerPoint 簡報</vt:lpstr>
      <vt:lpstr>PowerPoint 簡報</vt:lpstr>
      <vt:lpstr>AuthController 功能簡介</vt:lpstr>
      <vt:lpstr>登入驗證API - AuthController</vt:lpstr>
      <vt:lpstr>Product 實體類別</vt:lpstr>
      <vt:lpstr>ProductController</vt:lpstr>
      <vt:lpstr>Order 實體類別</vt:lpstr>
      <vt:lpstr>OrderController功能簡介</vt:lpstr>
      <vt:lpstr>PowerPoint 簡報</vt:lpstr>
      <vt:lpstr>OrderItem實體類別</vt:lpstr>
      <vt:lpstr>資料庫Order_items和Orders關聯性</vt:lpstr>
      <vt:lpstr>SellerOrderController 功能簡介 </vt:lpstr>
      <vt:lpstr>RatingController 功能簡介</vt:lpstr>
      <vt:lpstr>RatingController 功能簡介</vt:lpstr>
      <vt:lpstr>WalletController 功能簡介</vt:lpstr>
      <vt:lpstr>PowerPoint 簡報</vt:lpstr>
      <vt:lpstr>PowerPoint 簡報</vt:lpstr>
      <vt:lpstr>結論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專案名稱: 全端電商平台</dc:title>
  <cp:lastModifiedBy>student</cp:lastModifiedBy>
  <cp:revision>29</cp:revision>
  <dcterms:modified xsi:type="dcterms:W3CDTF">2025-11-26T09:25:28Z</dcterms:modified>
</cp:coreProperties>
</file>